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58" r:id="rId3"/>
    <p:sldId id="259" r:id="rId4"/>
    <p:sldId id="271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2" r:id="rId13"/>
    <p:sldId id="273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7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9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err="1" smtClean="0">
                <a:latin typeface="Calibri" panose="020F0502020204030204" pitchFamily="34" charset="0"/>
              </a:rPr>
              <a:t>Residenti</a:t>
            </a:r>
            <a:r>
              <a:rPr lang="en-US" b="0" dirty="0" smtClean="0"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in Puglia </a:t>
            </a:r>
            <a:r>
              <a:rPr lang="en-US" b="0" dirty="0" smtClean="0">
                <a:latin typeface="Calibri" panose="020F0502020204030204" pitchFamily="34" charset="0"/>
              </a:rPr>
              <a:t>a</a:t>
            </a:r>
            <a:r>
              <a:rPr lang="en-US" b="0" baseline="0" dirty="0" smtClean="0">
                <a:latin typeface="Calibri" panose="020F0502020204030204" pitchFamily="34" charset="0"/>
              </a:rPr>
              <a:t> </a:t>
            </a:r>
            <a:r>
              <a:rPr lang="en-US" b="0" baseline="0" dirty="0" err="1" smtClean="0">
                <a:latin typeface="Calibri" panose="020F0502020204030204" pitchFamily="34" charset="0"/>
              </a:rPr>
              <a:t>Gennaio</a:t>
            </a:r>
            <a:r>
              <a:rPr lang="en-US" b="0" baseline="0" dirty="0" smtClean="0">
                <a:latin typeface="Calibri" panose="020F0502020204030204" pitchFamily="34" charset="0"/>
              </a:rPr>
              <a:t> 2015 (</a:t>
            </a:r>
            <a:r>
              <a:rPr lang="en-US" b="0" baseline="0" dirty="0" err="1" smtClean="0">
                <a:latin typeface="Calibri" panose="020F0502020204030204" pitchFamily="34" charset="0"/>
              </a:rPr>
              <a:t>fonte:ISTAT</a:t>
            </a:r>
            <a:r>
              <a:rPr lang="en-US" b="0" baseline="0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Residents in Puglia on Jan. 1st, 2011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3.1656301117300077E-2"/>
                  <c:y val="-9.5405131549933506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/>
                      <a:t>4.090.105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#,##0</c:formatCode>
                <c:ptCount val="1"/>
                <c:pt idx="0">
                  <c:v>4091259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994112"/>
        <c:axId val="125995648"/>
        <c:axId val="0"/>
      </c:bar3DChart>
      <c:catAx>
        <c:axId val="125994112"/>
        <c:scaling>
          <c:orientation val="minMax"/>
        </c:scaling>
        <c:delete val="1"/>
        <c:axPos val="b"/>
        <c:majorTickMark val="out"/>
        <c:minorTickMark val="none"/>
        <c:tickLblPos val="none"/>
        <c:crossAx val="125995648"/>
        <c:crosses val="autoZero"/>
        <c:auto val="1"/>
        <c:lblAlgn val="ctr"/>
        <c:lblOffset val="100"/>
        <c:noMultiLvlLbl val="0"/>
      </c:catAx>
      <c:valAx>
        <c:axId val="1259956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25994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n-US" b="0" dirty="0" smtClean="0">
                <a:latin typeface="Calibri" panose="020F0502020204030204" pitchFamily="34" charset="0"/>
              </a:rPr>
              <a:t>PIL in </a:t>
            </a:r>
            <a:r>
              <a:rPr lang="en-US" b="0" dirty="0">
                <a:latin typeface="Calibri" panose="020F0502020204030204" pitchFamily="34" charset="0"/>
              </a:rPr>
              <a:t>Puglia, </a:t>
            </a:r>
            <a:r>
              <a:rPr lang="en-US" b="0" dirty="0" smtClean="0">
                <a:latin typeface="Calibri" panose="020F0502020204030204" pitchFamily="34" charset="0"/>
              </a:rPr>
              <a:t>2014, </a:t>
            </a:r>
            <a:r>
              <a:rPr lang="en-US" b="0" dirty="0" err="1" smtClean="0">
                <a:latin typeface="Calibri" panose="020F0502020204030204" pitchFamily="34" charset="0"/>
              </a:rPr>
              <a:t>Miliardi</a:t>
            </a:r>
            <a:r>
              <a:rPr lang="en-US" b="0" dirty="0" smtClean="0">
                <a:latin typeface="Calibri" panose="020F0502020204030204" pitchFamily="34" charset="0"/>
              </a:rPr>
              <a:t> Euro (Fonte: ISTAT 2015)</a:t>
            </a:r>
            <a:endParaRPr lang="en-US" b="0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1989351708727431"/>
          <c:y val="1.7942162663700287E-4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581872013823846E-2"/>
          <c:y val="0.13010184354177079"/>
          <c:w val="0.96834369888269989"/>
          <c:h val="0.855867990053827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Gross Product in Puglia, 2009, Billion Euros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3.1656301117300015E-2"/>
                  <c:y val="-9.54051315499334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alibri" panose="020F0502020204030204" pitchFamily="34" charset="0"/>
                      </a:rPr>
                      <a:t>69,2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it-IT" sz="2160" b="1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#,##0.0</c:formatCode>
                <c:ptCount val="1"/>
                <c:pt idx="0">
                  <c:v>54.078000000000003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721664"/>
        <c:axId val="128723200"/>
        <c:axId val="0"/>
      </c:bar3DChart>
      <c:catAx>
        <c:axId val="128721664"/>
        <c:scaling>
          <c:orientation val="minMax"/>
        </c:scaling>
        <c:delete val="1"/>
        <c:axPos val="b"/>
        <c:majorTickMark val="out"/>
        <c:minorTickMark val="none"/>
        <c:tickLblPos val="none"/>
        <c:crossAx val="128723200"/>
        <c:crosses val="autoZero"/>
        <c:auto val="1"/>
        <c:lblAlgn val="ctr"/>
        <c:lblOffset val="100"/>
        <c:noMultiLvlLbl val="0"/>
      </c:catAx>
      <c:valAx>
        <c:axId val="12872320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28721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anose="020F0502020204030204" pitchFamily="34" charset="0"/>
              </a:defRPr>
            </a:pPr>
            <a:r>
              <a:rPr lang="en-US" b="0" dirty="0" err="1" smtClean="0">
                <a:latin typeface="Calibri" panose="020F0502020204030204" pitchFamily="34" charset="0"/>
              </a:rPr>
              <a:t>Lavoratori</a:t>
            </a:r>
            <a:r>
              <a:rPr lang="en-US" b="0" dirty="0" smtClean="0"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in Puglia, </a:t>
            </a:r>
            <a:r>
              <a:rPr lang="en-US" b="0" dirty="0" smtClean="0">
                <a:latin typeface="Calibri" panose="020F0502020204030204" pitchFamily="34" charset="0"/>
              </a:rPr>
              <a:t>2014, </a:t>
            </a:r>
            <a:r>
              <a:rPr lang="en-US" b="0" dirty="0" err="1" smtClean="0">
                <a:latin typeface="Calibri" panose="020F0502020204030204" pitchFamily="34" charset="0"/>
              </a:rPr>
              <a:t>migliaia</a:t>
            </a:r>
            <a:r>
              <a:rPr lang="en-US" b="0" dirty="0" smtClean="0">
                <a:latin typeface="Calibri" panose="020F0502020204030204" pitchFamily="34" charset="0"/>
              </a:rPr>
              <a:t> (</a:t>
            </a:r>
            <a:r>
              <a:rPr lang="en-US" b="0" dirty="0" err="1" smtClean="0">
                <a:latin typeface="Calibri" panose="020F0502020204030204" pitchFamily="34" charset="0"/>
              </a:rPr>
              <a:t>fonte</a:t>
            </a:r>
            <a:r>
              <a:rPr lang="en-US" b="0" dirty="0" smtClean="0">
                <a:latin typeface="Calibri" panose="020F0502020204030204" pitchFamily="34" charset="0"/>
              </a:rPr>
              <a:t> ISTAT)</a:t>
            </a:r>
            <a:endParaRPr lang="en-US" b="0" dirty="0">
              <a:latin typeface="Calibri" panose="020F0502020204030204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49521249187047E-2"/>
          <c:y val="0.14602444966432301"/>
          <c:w val="0.96700957501625906"/>
          <c:h val="0.765790904185249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Employee in Puglia, 2007, thousands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2999654552421643E-2"/>
                  <c:y val="-9.540512447769457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1.144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#,##0.0</c:formatCode>
                <c:ptCount val="1"/>
                <c:pt idx="0">
                  <c:v>1336.3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762624"/>
        <c:axId val="128764160"/>
        <c:axId val="0"/>
      </c:bar3DChart>
      <c:catAx>
        <c:axId val="128762624"/>
        <c:scaling>
          <c:orientation val="minMax"/>
        </c:scaling>
        <c:delete val="1"/>
        <c:axPos val="b"/>
        <c:majorTickMark val="out"/>
        <c:minorTickMark val="none"/>
        <c:tickLblPos val="none"/>
        <c:crossAx val="128764160"/>
        <c:crosses val="autoZero"/>
        <c:auto val="1"/>
        <c:lblAlgn val="ctr"/>
        <c:lblOffset val="100"/>
        <c:noMultiLvlLbl val="0"/>
      </c:catAx>
      <c:valAx>
        <c:axId val="12876416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28762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  <a:latin typeface="Calibri" panose="020F0502020204030204" pitchFamily="34" charset="0"/>
              </a:defRPr>
            </a:pP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Aziende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con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sede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in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Puglia,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2011 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Companies based in Puglia, 2007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</c:dPt>
          <c:dLbls>
            <c:dLbl>
              <c:idx val="0"/>
              <c:layout>
                <c:manualLayout>
                  <c:x val="3.1656301117300015E-2"/>
                  <c:y val="-9.54051315499334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252.203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  <a:latin typeface="Calibri" panose="020F050202020403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Foglio1!$B$2</c:f>
              <c:numCache>
                <c:formatCode>#,##0.0</c:formatCode>
                <c:ptCount val="1"/>
                <c:pt idx="0">
                  <c:v>250143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252416"/>
        <c:axId val="134253952"/>
        <c:axId val="0"/>
      </c:bar3DChart>
      <c:catAx>
        <c:axId val="134252416"/>
        <c:scaling>
          <c:orientation val="minMax"/>
        </c:scaling>
        <c:delete val="1"/>
        <c:axPos val="b"/>
        <c:majorTickMark val="out"/>
        <c:minorTickMark val="none"/>
        <c:tickLblPos val="none"/>
        <c:crossAx val="134253952"/>
        <c:crosses val="autoZero"/>
        <c:auto val="1"/>
        <c:lblAlgn val="ctr"/>
        <c:lblOffset val="100"/>
        <c:noMultiLvlLbl val="0"/>
      </c:catAx>
      <c:valAx>
        <c:axId val="13425395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34252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19050">
      <a:solidFill>
        <a:srgbClr val="002060"/>
      </a:solidFill>
    </a:ln>
  </c:spPr>
  <c:txPr>
    <a:bodyPr/>
    <a:lstStyle/>
    <a:p>
      <a:pPr>
        <a:defRPr sz="1800"/>
      </a:pPr>
      <a:endParaRPr lang="it-IT"/>
    </a:p>
  </c:txPr>
  <c:externalData r:id="rId4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CA3B0-8A2E-44D3-8902-6AF8C1626A53}" type="datetimeFigureOut">
              <a:rPr lang="it-IT" smtClean="0"/>
              <a:t>03/01/2018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B459D-3CFC-4763-9E19-F9C844F394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4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057">
              <a:defRPr/>
            </a:pPr>
            <a:fld id="{3090D56D-43C3-413C-AB81-B09DA5064C66}" type="slidenum">
              <a:rPr lang="it-IT">
                <a:solidFill>
                  <a:srgbClr val="000000"/>
                </a:solidFill>
              </a:rPr>
              <a:pPr defTabSz="909057">
                <a:defRPr/>
              </a:pPr>
              <a:t>1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4344989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9057">
              <a:defRPr/>
            </a:pPr>
            <a:fld id="{3090D56D-43C3-413C-AB81-B09DA5064C66}" type="slidenum">
              <a:rPr lang="it-IT">
                <a:solidFill>
                  <a:srgbClr val="000000"/>
                </a:solidFill>
              </a:rPr>
              <a:pPr defTabSz="909057">
                <a:defRPr/>
              </a:pPr>
              <a:t>4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4344989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977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4213"/>
            <a:ext cx="4570412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27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the 15th Population and housing census 2011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728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Fonte:ISTAT</a:t>
            </a:r>
            <a:r>
              <a:rPr lang="it-IT" dirty="0" smtClean="0"/>
              <a:t> (2015)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7286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286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90C744-8EF3-42AC-ABE8-7DC5879D52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45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AC9191-32AE-4E10-9ED8-9DE8127594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02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4A706D-6D4A-4C70-B5C1-3A6F45402C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598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16333-F261-4E45-9573-F2E392D6C0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369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698A60B-CC26-4227-9B4E-135F215660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86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3E1C9E-A3C6-4BBC-8758-9F55EFB2B0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67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349FA8-2D2F-47C7-8037-E76676B363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40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880746-AB2B-4BB1-9B07-EE0910DAEA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74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9FE312-2A77-47C6-8287-A4348119C0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35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6FF11E-8478-4A0F-93D6-DE33E428B0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53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7621B1-2FED-49FE-9AD6-5888216781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02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9F5EF9-53AD-4883-B0DE-7F3727E422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7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524EF5-927C-484D-92B6-0DE96BF61D61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0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525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800" b="1">
              <a:solidFill>
                <a:srgbClr val="FFFFFF"/>
              </a:solidFill>
            </a:endParaRPr>
          </a:p>
        </p:txBody>
      </p:sp>
      <p:pic>
        <p:nvPicPr>
          <p:cNvPr id="10" name="Picture 8" descr="C:\Documents and Settings\mpertile\Desktop\NIK_6956_Ottimizz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235" y="1844824"/>
            <a:ext cx="6142101" cy="408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179512" y="910461"/>
            <a:ext cx="8712968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La società di gestione degli aeroporti pugliesi: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Bari, Brindisi, Foggia e Taranto - Grottaglie</a:t>
            </a:r>
          </a:p>
        </p:txBody>
      </p:sp>
    </p:spTree>
    <p:extLst>
      <p:ext uri="{BB962C8B-B14F-4D97-AF65-F5344CB8AC3E}">
        <p14:creationId xmlns:p14="http://schemas.microsoft.com/office/powerpoint/2010/main" val="40943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908720"/>
            <a:ext cx="8651304" cy="720080"/>
          </a:xfrm>
        </p:spPr>
        <p:txBody>
          <a:bodyPr/>
          <a:lstStyle/>
          <a:p>
            <a:r>
              <a:rPr lang="it-IT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Aziende</a:t>
            </a:r>
            <a:endParaRPr lang="it-IT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500410"/>
              </p:ext>
            </p:extLst>
          </p:nvPr>
        </p:nvGraphicFramePr>
        <p:xfrm>
          <a:off x="179512" y="2060848"/>
          <a:ext cx="871296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5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980728"/>
            <a:ext cx="8651304" cy="648072"/>
          </a:xfrm>
        </p:spPr>
        <p:txBody>
          <a:bodyPr/>
          <a:lstStyle/>
          <a:p>
            <a:pPr algn="l"/>
            <a:r>
              <a:rPr lang="en-US" sz="2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Residenti</a:t>
            </a: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stranieri</a:t>
            </a:r>
            <a:r>
              <a:rPr lang="en-US" sz="24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in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Puglia</a:t>
            </a:r>
            <a:endParaRPr lang="it-IT" sz="24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83" y="2060848"/>
            <a:ext cx="58293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 bwMode="auto">
          <a:xfrm>
            <a:off x="1480283" y="1916832"/>
            <a:ext cx="5824673" cy="504056"/>
          </a:xfrm>
          <a:prstGeom prst="rect">
            <a:avLst/>
          </a:prstGeom>
          <a:solidFill>
            <a:schemeClr val="accent3"/>
          </a:solidFill>
          <a:ln w="19050" algn="ctr">
            <a:solidFill>
              <a:srgbClr val="002060"/>
            </a:solidFill>
            <a:miter lim="800000"/>
            <a:headEnd/>
            <a:tailEnd/>
          </a:ln>
        </p:spPr>
        <p:txBody>
          <a:bodyPr lIns="44605" tIns="44605" rIns="44605" bIns="44605" rtlCol="0" anchor="ctr"/>
          <a:lstStyle/>
          <a:p>
            <a:pPr algn="ctr" defTabSz="871538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residenti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stranieri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in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Puglia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sono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95,709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Gennaio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1°, 2011) –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circa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il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2.3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</a:rPr>
              <a:t>%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della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popolazione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1480282" y="3922985"/>
            <a:ext cx="5824673" cy="400482"/>
          </a:xfrm>
          <a:prstGeom prst="rect">
            <a:avLst/>
          </a:prstGeom>
          <a:solidFill>
            <a:schemeClr val="accent3"/>
          </a:solidFill>
          <a:ln w="19050" algn="ctr">
            <a:solidFill>
              <a:srgbClr val="002060"/>
            </a:solidFill>
            <a:miter lim="800000"/>
            <a:headEnd/>
            <a:tailEnd/>
          </a:ln>
        </p:spPr>
        <p:txBody>
          <a:bodyPr lIns="44605" tIns="44605" rIns="44605" bIns="44605" rtlCol="0" anchor="ctr"/>
          <a:lstStyle/>
          <a:p>
            <a:pPr algn="ctr" defTabSz="871538"/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comunità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albanese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è la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più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grande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seguita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da Romania e </a:t>
            </a:r>
            <a:r>
              <a:rPr lang="en-US" sz="1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Marocco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2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7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179512" y="981075"/>
            <a:ext cx="8856984" cy="719733"/>
          </a:xfrm>
        </p:spPr>
        <p:txBody>
          <a:bodyPr anchor="ctr"/>
          <a:lstStyle/>
          <a:p>
            <a:r>
              <a:rPr lang="it-IT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Aeroporti di Puglia – Posizione </a:t>
            </a:r>
            <a:endParaRPr lang="it-IT" altLang="it-IT" sz="2800" dirty="0" smtClean="0">
              <a:solidFill>
                <a:schemeClr val="accent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208912" cy="421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e 7"/>
          <p:cNvSpPr/>
          <p:nvPr/>
        </p:nvSpPr>
        <p:spPr bwMode="auto">
          <a:xfrm>
            <a:off x="4166758" y="4308764"/>
            <a:ext cx="422556" cy="387927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lIns="44605" tIns="44605" rIns="44605" bIns="44605" rtlCol="0" anchor="ctr"/>
          <a:lstStyle/>
          <a:p>
            <a:pPr algn="ctr" defTabSz="871538"/>
            <a:endParaRPr lang="it-IT" sz="3200" dirty="0" err="1">
              <a:solidFill>
                <a:srgbClr val="000000"/>
              </a:solidFill>
              <a:latin typeface="Candara" pitchFamily="34" charset="0"/>
            </a:endParaRPr>
          </a:p>
        </p:txBody>
      </p:sp>
      <p:cxnSp>
        <p:nvCxnSpPr>
          <p:cNvPr id="9" name="Connettore 2 8"/>
          <p:cNvCxnSpPr>
            <a:stCxn id="8" idx="7"/>
          </p:cNvCxnSpPr>
          <p:nvPr/>
        </p:nvCxnSpPr>
        <p:spPr bwMode="auto">
          <a:xfrm flipV="1">
            <a:off x="4527432" y="3408218"/>
            <a:ext cx="1481981" cy="957357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ttore 2 9"/>
          <p:cNvCxnSpPr/>
          <p:nvPr/>
        </p:nvCxnSpPr>
        <p:spPr bwMode="auto">
          <a:xfrm>
            <a:off x="4589536" y="4502728"/>
            <a:ext cx="2214712" cy="582456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ttore 2 10"/>
          <p:cNvCxnSpPr>
            <a:stCxn id="8" idx="5"/>
          </p:cNvCxnSpPr>
          <p:nvPr/>
        </p:nvCxnSpPr>
        <p:spPr bwMode="auto">
          <a:xfrm>
            <a:off x="4527432" y="4639880"/>
            <a:ext cx="539872" cy="1276012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onnettore 2 11"/>
          <p:cNvCxnSpPr>
            <a:stCxn id="8" idx="3"/>
          </p:cNvCxnSpPr>
          <p:nvPr/>
        </p:nvCxnSpPr>
        <p:spPr bwMode="auto">
          <a:xfrm flipH="1">
            <a:off x="2850577" y="4639880"/>
            <a:ext cx="1378063" cy="706582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ttore 2 12"/>
          <p:cNvCxnSpPr>
            <a:stCxn id="8" idx="2"/>
          </p:cNvCxnSpPr>
          <p:nvPr/>
        </p:nvCxnSpPr>
        <p:spPr bwMode="auto">
          <a:xfrm flipH="1" flipV="1">
            <a:off x="2130140" y="4502727"/>
            <a:ext cx="2036618" cy="1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ttore 2 13"/>
          <p:cNvCxnSpPr>
            <a:stCxn id="8" idx="1"/>
          </p:cNvCxnSpPr>
          <p:nvPr/>
        </p:nvCxnSpPr>
        <p:spPr bwMode="auto">
          <a:xfrm flipH="1" flipV="1">
            <a:off x="3539608" y="3733792"/>
            <a:ext cx="689032" cy="631783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ttore 2 14"/>
          <p:cNvCxnSpPr>
            <a:stCxn id="8" idx="0"/>
          </p:cNvCxnSpPr>
          <p:nvPr/>
        </p:nvCxnSpPr>
        <p:spPr bwMode="auto">
          <a:xfrm flipV="1">
            <a:off x="4378036" y="2521527"/>
            <a:ext cx="285520" cy="1787237"/>
          </a:xfrm>
          <a:prstGeom prst="straightConnector1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371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856984" cy="720080"/>
          </a:xfrm>
        </p:spPr>
        <p:txBody>
          <a:bodyPr/>
          <a:lstStyle/>
          <a:p>
            <a:r>
              <a:rPr lang="it-IT" sz="2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Il sistema aeroportuale pugliese</a:t>
            </a:r>
            <a:endParaRPr lang="it-IT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88" y="1717676"/>
            <a:ext cx="62368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5464276" y="2527543"/>
            <a:ext cx="1450397" cy="520452"/>
            <a:chOff x="4195029" y="2156487"/>
            <a:chExt cx="1450397" cy="520452"/>
          </a:xfrm>
        </p:grpSpPr>
        <p:sp>
          <p:nvSpPr>
            <p:cNvPr id="6" name="Callout con freccia a destra 5"/>
            <p:cNvSpPr/>
            <p:nvPr/>
          </p:nvSpPr>
          <p:spPr bwMode="auto">
            <a:xfrm rot="5400000">
              <a:off x="4727713" y="1759226"/>
              <a:ext cx="450574" cy="1384852"/>
            </a:xfrm>
            <a:prstGeom prst="rightArrowCallout">
              <a:avLst/>
            </a:prstGeom>
            <a:solidFill>
              <a:srgbClr val="FFC000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44605" tIns="44605" rIns="44605" bIns="44605" rtlCol="0" anchor="ctr"/>
            <a:lstStyle/>
            <a:p>
              <a:pPr algn="ctr" defTabSz="871538"/>
              <a:endParaRPr lang="it-IT" sz="3200" dirty="0" err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195029" y="2156487"/>
              <a:ext cx="141467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BARI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3204097" y="1908325"/>
            <a:ext cx="1414670" cy="483698"/>
            <a:chOff x="4260574" y="2193241"/>
            <a:chExt cx="1414670" cy="483698"/>
          </a:xfrm>
        </p:grpSpPr>
        <p:sp>
          <p:nvSpPr>
            <p:cNvPr id="9" name="Callout con freccia a destra 8"/>
            <p:cNvSpPr/>
            <p:nvPr/>
          </p:nvSpPr>
          <p:spPr bwMode="auto">
            <a:xfrm rot="5400000">
              <a:off x="4727713" y="1759226"/>
              <a:ext cx="450574" cy="1384852"/>
            </a:xfrm>
            <a:prstGeom prst="rightArrowCallout">
              <a:avLst/>
            </a:prstGeom>
            <a:solidFill>
              <a:srgbClr val="FFC000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44605" tIns="44605" rIns="44605" bIns="44605" rtlCol="0" anchor="ctr"/>
            <a:lstStyle/>
            <a:p>
              <a:pPr algn="ctr" defTabSz="871538"/>
              <a:endParaRPr lang="it-IT" sz="3200" dirty="0" err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260574" y="2193241"/>
              <a:ext cx="141467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FOGGIA</a:t>
              </a:r>
            </a:p>
          </p:txBody>
        </p:sp>
      </p:grpSp>
      <p:cxnSp>
        <p:nvCxnSpPr>
          <p:cNvPr id="11" name="Connettore 2 10"/>
          <p:cNvCxnSpPr/>
          <p:nvPr/>
        </p:nvCxnSpPr>
        <p:spPr bwMode="auto">
          <a:xfrm>
            <a:off x="3896523" y="2597421"/>
            <a:ext cx="1899612" cy="626162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2" name="CasellaDiTesto 11"/>
          <p:cNvSpPr txBox="1"/>
          <p:nvPr/>
        </p:nvSpPr>
        <p:spPr>
          <a:xfrm>
            <a:off x="5465154" y="37600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FF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110 Km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619845" y="3272997"/>
            <a:ext cx="14842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FF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130 Km</a:t>
            </a:r>
          </a:p>
        </p:txBody>
      </p:sp>
      <p:cxnSp>
        <p:nvCxnSpPr>
          <p:cNvPr id="14" name="Connettore 2 13"/>
          <p:cNvCxnSpPr/>
          <p:nvPr/>
        </p:nvCxnSpPr>
        <p:spPr bwMode="auto">
          <a:xfrm>
            <a:off x="6156176" y="3335457"/>
            <a:ext cx="1445541" cy="849248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/>
          </a:ln>
          <a:effectLst/>
        </p:spPr>
      </p:cxnSp>
      <p:grpSp>
        <p:nvGrpSpPr>
          <p:cNvPr id="15" name="Gruppo 14"/>
          <p:cNvGrpSpPr/>
          <p:nvPr/>
        </p:nvGrpSpPr>
        <p:grpSpPr>
          <a:xfrm>
            <a:off x="7167837" y="3496135"/>
            <a:ext cx="1384852" cy="497019"/>
            <a:chOff x="4260574" y="2072245"/>
            <a:chExt cx="1384852" cy="497019"/>
          </a:xfrm>
        </p:grpSpPr>
        <p:sp>
          <p:nvSpPr>
            <p:cNvPr id="16" name="Callout con freccia a destra 15"/>
            <p:cNvSpPr/>
            <p:nvPr/>
          </p:nvSpPr>
          <p:spPr bwMode="auto">
            <a:xfrm rot="5400000">
              <a:off x="4727713" y="1651551"/>
              <a:ext cx="450574" cy="1384852"/>
            </a:xfrm>
            <a:prstGeom prst="rightArrowCallout">
              <a:avLst/>
            </a:prstGeom>
            <a:solidFill>
              <a:srgbClr val="FFC000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44605" tIns="44605" rIns="44605" bIns="44605" rtlCol="0" anchor="ctr"/>
            <a:lstStyle/>
            <a:p>
              <a:pPr algn="ctr" defTabSz="871538"/>
              <a:endParaRPr lang="it-IT" sz="3200" dirty="0" err="1">
                <a:solidFill>
                  <a:srgbClr val="000000"/>
                </a:solidFill>
                <a:latin typeface="Candara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281578" y="2072245"/>
              <a:ext cx="136384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t-IT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BRINDISI</a:t>
              </a:r>
            </a:p>
          </p:txBody>
        </p:sp>
      </p:grpSp>
      <p:cxnSp>
        <p:nvCxnSpPr>
          <p:cNvPr id="18" name="Connettore 2 17"/>
          <p:cNvCxnSpPr/>
          <p:nvPr/>
        </p:nvCxnSpPr>
        <p:spPr bwMode="auto">
          <a:xfrm>
            <a:off x="5940152" y="3335457"/>
            <a:ext cx="720080" cy="1226601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9" name="CasellaDiTesto 18"/>
          <p:cNvSpPr txBox="1"/>
          <p:nvPr/>
        </p:nvSpPr>
        <p:spPr>
          <a:xfrm>
            <a:off x="6929583" y="4439476"/>
            <a:ext cx="153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FFFF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60 Km</a:t>
            </a:r>
          </a:p>
        </p:txBody>
      </p:sp>
      <p:cxnSp>
        <p:nvCxnSpPr>
          <p:cNvPr id="26" name="Connettore 2 25"/>
          <p:cNvCxnSpPr/>
          <p:nvPr/>
        </p:nvCxnSpPr>
        <p:spPr bwMode="auto">
          <a:xfrm flipV="1">
            <a:off x="6660232" y="4293097"/>
            <a:ext cx="1008112" cy="196639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FFC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9" name="Rettangolo 28"/>
          <p:cNvSpPr/>
          <p:nvPr/>
        </p:nvSpPr>
        <p:spPr>
          <a:xfrm>
            <a:off x="4173965" y="2927653"/>
            <a:ext cx="889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FFFF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130 Km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179512" y="2308435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Aeroporti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di Puglia è la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società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di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gestione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degli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aeroporti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di Bari,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Brindisi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aranto e Foggia.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846328" y="4489736"/>
            <a:ext cx="1236625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TARANTO</a:t>
            </a:r>
          </a:p>
        </p:txBody>
      </p:sp>
      <p:sp>
        <p:nvSpPr>
          <p:cNvPr id="3" name="Freccia a destra 2"/>
          <p:cNvSpPr/>
          <p:nvPr/>
        </p:nvSpPr>
        <p:spPr>
          <a:xfrm>
            <a:off x="6082953" y="4562058"/>
            <a:ext cx="289247" cy="246750"/>
          </a:xfrm>
          <a:prstGeom prst="rightArrow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2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580063" y="1916113"/>
            <a:ext cx="356393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400" b="1">
              <a:solidFill>
                <a:srgbClr val="FFFFFF"/>
              </a:solidFill>
              <a:latin typeface="Penumbra Flare Std Light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27538" y="3068638"/>
            <a:ext cx="45370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0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52513"/>
            <a:ext cx="91440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2800" b="1">
              <a:solidFill>
                <a:srgbClr val="FFFFFF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409134"/>
            <a:ext cx="2133600" cy="476250"/>
          </a:xfrm>
        </p:spPr>
        <p:txBody>
          <a:bodyPr/>
          <a:lstStyle/>
          <a:p>
            <a:pPr>
              <a:defRPr/>
            </a:pPr>
            <a:fld id="{2790C744-8EF3-42AC-ABE8-7DC5879D5258}" type="slidenum">
              <a:rPr lang="it-IT" b="1" smtClean="0">
                <a:solidFill>
                  <a:schemeClr val="bg1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it-IT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1033572"/>
            <a:ext cx="8712968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AEROPORTI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ahoma" pitchFamily="34" charset="0"/>
                <a:cs typeface="Tahoma" pitchFamily="34" charset="0"/>
              </a:rPr>
              <a:t> PUGLIA in sintesi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7504" y="1844824"/>
            <a:ext cx="4392488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Elementi</a:t>
            </a:r>
            <a:r>
              <a:rPr lang="en-US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chiave</a:t>
            </a:r>
            <a:r>
              <a:rPr lang="en-US" b="1" u="sng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dell’attività</a:t>
            </a:r>
            <a:endParaRPr lang="en-US" b="1" u="sng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Rete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aeroportuale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unica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regionale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Termine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concessione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11.02.2043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Catchment area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oltre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5 M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utenti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4ª base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Ryanair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in Italia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980" y="1844824"/>
            <a:ext cx="4000500" cy="316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251520" y="3429000"/>
          <a:ext cx="3860800" cy="2386965"/>
        </p:xfrm>
        <a:graphic>
          <a:graphicData uri="http://schemas.openxmlformats.org/drawingml/2006/table">
            <a:tbl>
              <a:tblPr/>
              <a:tblGrid>
                <a:gridCol w="152400"/>
                <a:gridCol w="1231900"/>
                <a:gridCol w="561975"/>
                <a:gridCol w="1228725"/>
                <a:gridCol w="533400"/>
                <a:gridCol w="152400"/>
              </a:tblGrid>
              <a:tr h="20002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2015: Principali dati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Ricavi Aviation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€39,6m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crescita vs 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 PAX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Destinazioni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Ricavi Non Aviation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€12,8m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 PAX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€ 2,1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Compagnie aeree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EBITDA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€11,3m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Full service vs LCC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Fonte: ENAC 2014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31%/69%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EBITADA margin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6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3" y="980728"/>
            <a:ext cx="8700718" cy="720080"/>
          </a:xfrm>
        </p:spPr>
        <p:txBody>
          <a:bodyPr/>
          <a:lstStyle/>
          <a:p>
            <a:r>
              <a:rPr lang="it-IT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Aeroporti di Puglia – Bacino di utenza</a:t>
            </a:r>
            <a:endParaRPr lang="it-IT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9" y="1819409"/>
            <a:ext cx="8616462" cy="427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igura a mano libera 5"/>
          <p:cNvSpPr/>
          <p:nvPr/>
        </p:nvSpPr>
        <p:spPr bwMode="auto">
          <a:xfrm>
            <a:off x="2843808" y="2060848"/>
            <a:ext cx="2719325" cy="3744416"/>
          </a:xfrm>
          <a:custGeom>
            <a:avLst/>
            <a:gdLst>
              <a:gd name="connsiteX0" fmla="*/ 140842 w 2648514"/>
              <a:gd name="connsiteY0" fmla="*/ 0 h 4045528"/>
              <a:gd name="connsiteX1" fmla="*/ 43860 w 2648514"/>
              <a:gd name="connsiteY1" fmla="*/ 1219200 h 4045528"/>
              <a:gd name="connsiteX2" fmla="*/ 764296 w 2648514"/>
              <a:gd name="connsiteY2" fmla="*/ 2244437 h 4045528"/>
              <a:gd name="connsiteX3" fmla="*/ 1831096 w 2648514"/>
              <a:gd name="connsiteY3" fmla="*/ 3255819 h 4045528"/>
              <a:gd name="connsiteX4" fmla="*/ 2648514 w 2648514"/>
              <a:gd name="connsiteY4" fmla="*/ 4045528 h 4045528"/>
              <a:gd name="connsiteX5" fmla="*/ 2648514 w 2648514"/>
              <a:gd name="connsiteY5" fmla="*/ 4045528 h 4045528"/>
              <a:gd name="connsiteX6" fmla="*/ 2634660 w 2648514"/>
              <a:gd name="connsiteY6" fmla="*/ 4045528 h 404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8514" h="4045528">
                <a:moveTo>
                  <a:pt x="140842" y="0"/>
                </a:moveTo>
                <a:cubicBezTo>
                  <a:pt x="40396" y="422563"/>
                  <a:pt x="-60049" y="845127"/>
                  <a:pt x="43860" y="1219200"/>
                </a:cubicBezTo>
                <a:cubicBezTo>
                  <a:pt x="147769" y="1593273"/>
                  <a:pt x="466423" y="1905001"/>
                  <a:pt x="764296" y="2244437"/>
                </a:cubicBezTo>
                <a:cubicBezTo>
                  <a:pt x="1062169" y="2583873"/>
                  <a:pt x="1517060" y="2955637"/>
                  <a:pt x="1831096" y="3255819"/>
                </a:cubicBezTo>
                <a:cubicBezTo>
                  <a:pt x="2145132" y="3556001"/>
                  <a:pt x="2648514" y="4045528"/>
                  <a:pt x="2648514" y="4045528"/>
                </a:cubicBezTo>
                <a:lnTo>
                  <a:pt x="2648514" y="4045528"/>
                </a:lnTo>
                <a:lnTo>
                  <a:pt x="2634660" y="4045528"/>
                </a:lnTo>
              </a:path>
            </a:pathLst>
          </a:custGeom>
          <a:noFill/>
          <a:ln w="38100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871538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300">
              <a:solidFill>
                <a:srgbClr val="1E0AA0"/>
              </a:solidFill>
              <a:latin typeface="Maiandra GD" pitchFamily="34" charset="0"/>
            </a:endParaRPr>
          </a:p>
        </p:txBody>
      </p:sp>
      <p:sp>
        <p:nvSpPr>
          <p:cNvPr id="7" name="Figura a mano libera 6"/>
          <p:cNvSpPr/>
          <p:nvPr/>
        </p:nvSpPr>
        <p:spPr bwMode="auto">
          <a:xfrm>
            <a:off x="1554603" y="1819409"/>
            <a:ext cx="4008530" cy="4201879"/>
          </a:xfrm>
          <a:custGeom>
            <a:avLst/>
            <a:gdLst>
              <a:gd name="connsiteX0" fmla="*/ 356883 w 3224774"/>
              <a:gd name="connsiteY0" fmla="*/ 0 h 5126182"/>
              <a:gd name="connsiteX1" fmla="*/ 10520 w 3224774"/>
              <a:gd name="connsiteY1" fmla="*/ 900546 h 5126182"/>
              <a:gd name="connsiteX2" fmla="*/ 93647 w 3224774"/>
              <a:gd name="connsiteY2" fmla="*/ 2022764 h 5126182"/>
              <a:gd name="connsiteX3" fmla="*/ 135210 w 3224774"/>
              <a:gd name="connsiteY3" fmla="*/ 2604655 h 5126182"/>
              <a:gd name="connsiteX4" fmla="*/ 827938 w 3224774"/>
              <a:gd name="connsiteY4" fmla="*/ 3532910 h 5126182"/>
              <a:gd name="connsiteX5" fmla="*/ 1423683 w 3224774"/>
              <a:gd name="connsiteY5" fmla="*/ 4170219 h 5126182"/>
              <a:gd name="connsiteX6" fmla="*/ 1977865 w 3224774"/>
              <a:gd name="connsiteY6" fmla="*/ 4613564 h 5126182"/>
              <a:gd name="connsiteX7" fmla="*/ 3224774 w 3224774"/>
              <a:gd name="connsiteY7" fmla="*/ 5126182 h 5126182"/>
              <a:gd name="connsiteX0" fmla="*/ 372027 w 3239918"/>
              <a:gd name="connsiteY0" fmla="*/ 0 h 5126182"/>
              <a:gd name="connsiteX1" fmla="*/ 25664 w 3239918"/>
              <a:gd name="connsiteY1" fmla="*/ 900546 h 5126182"/>
              <a:gd name="connsiteX2" fmla="*/ 39518 w 3239918"/>
              <a:gd name="connsiteY2" fmla="*/ 1995054 h 5126182"/>
              <a:gd name="connsiteX3" fmla="*/ 150354 w 3239918"/>
              <a:gd name="connsiteY3" fmla="*/ 2604655 h 5126182"/>
              <a:gd name="connsiteX4" fmla="*/ 843082 w 3239918"/>
              <a:gd name="connsiteY4" fmla="*/ 3532910 h 5126182"/>
              <a:gd name="connsiteX5" fmla="*/ 1438827 w 3239918"/>
              <a:gd name="connsiteY5" fmla="*/ 4170219 h 5126182"/>
              <a:gd name="connsiteX6" fmla="*/ 1993009 w 3239918"/>
              <a:gd name="connsiteY6" fmla="*/ 4613564 h 5126182"/>
              <a:gd name="connsiteX7" fmla="*/ 3239918 w 3239918"/>
              <a:gd name="connsiteY7" fmla="*/ 5126182 h 5126182"/>
              <a:gd name="connsiteX0" fmla="*/ 400956 w 3268847"/>
              <a:gd name="connsiteY0" fmla="*/ 0 h 5126182"/>
              <a:gd name="connsiteX1" fmla="*/ 54593 w 3268847"/>
              <a:gd name="connsiteY1" fmla="*/ 900546 h 5126182"/>
              <a:gd name="connsiteX2" fmla="*/ 13029 w 3268847"/>
              <a:gd name="connsiteY2" fmla="*/ 1995054 h 5126182"/>
              <a:gd name="connsiteX3" fmla="*/ 179283 w 3268847"/>
              <a:gd name="connsiteY3" fmla="*/ 2604655 h 5126182"/>
              <a:gd name="connsiteX4" fmla="*/ 872011 w 3268847"/>
              <a:gd name="connsiteY4" fmla="*/ 3532910 h 5126182"/>
              <a:gd name="connsiteX5" fmla="*/ 1467756 w 3268847"/>
              <a:gd name="connsiteY5" fmla="*/ 4170219 h 5126182"/>
              <a:gd name="connsiteX6" fmla="*/ 2021938 w 3268847"/>
              <a:gd name="connsiteY6" fmla="*/ 4613564 h 5126182"/>
              <a:gd name="connsiteX7" fmla="*/ 3268847 w 3268847"/>
              <a:gd name="connsiteY7" fmla="*/ 5126182 h 512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8847" h="5126182">
                <a:moveTo>
                  <a:pt x="400956" y="0"/>
                </a:moveTo>
                <a:cubicBezTo>
                  <a:pt x="249711" y="281709"/>
                  <a:pt x="119247" y="568037"/>
                  <a:pt x="54593" y="900546"/>
                </a:cubicBezTo>
                <a:cubicBezTo>
                  <a:pt x="-10061" y="1233055"/>
                  <a:pt x="-7753" y="1711036"/>
                  <a:pt x="13029" y="1995054"/>
                </a:cubicBezTo>
                <a:cubicBezTo>
                  <a:pt x="33811" y="2279072"/>
                  <a:pt x="36119" y="2348346"/>
                  <a:pt x="179283" y="2604655"/>
                </a:cubicBezTo>
                <a:cubicBezTo>
                  <a:pt x="322447" y="2860964"/>
                  <a:pt x="657266" y="3271983"/>
                  <a:pt x="872011" y="3532910"/>
                </a:cubicBezTo>
                <a:cubicBezTo>
                  <a:pt x="1086756" y="3793837"/>
                  <a:pt x="1276102" y="3990110"/>
                  <a:pt x="1467756" y="4170219"/>
                </a:cubicBezTo>
                <a:cubicBezTo>
                  <a:pt x="1659410" y="4350328"/>
                  <a:pt x="1721756" y="4454237"/>
                  <a:pt x="2021938" y="4613564"/>
                </a:cubicBezTo>
                <a:cubicBezTo>
                  <a:pt x="2322120" y="4772891"/>
                  <a:pt x="2795483" y="4949536"/>
                  <a:pt x="3268847" y="5126182"/>
                </a:cubicBezTo>
              </a:path>
            </a:pathLst>
          </a:custGeom>
          <a:noFill/>
          <a:ln w="19050" algn="ctr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vert="horz" wrap="square" lIns="46800" tIns="46800" rIns="46800" bIns="46800" numCol="1" rtlCol="0" anchor="ctr" anchorCtr="0" compatLnSpc="1">
            <a:prstTxWarp prst="textNoShape">
              <a:avLst/>
            </a:prstTxWarp>
          </a:bodyPr>
          <a:lstStyle/>
          <a:p>
            <a:pPr algn="ctr" defTabSz="871538" eaLnBrk="0" fontAlgn="base" hangingPunct="0">
              <a:spcBef>
                <a:spcPct val="50000"/>
              </a:spcBef>
              <a:spcAft>
                <a:spcPct val="0"/>
              </a:spcAft>
            </a:pPr>
            <a:endParaRPr lang="it-IT" sz="2300">
              <a:solidFill>
                <a:srgbClr val="1E0AA0"/>
              </a:solidFill>
              <a:latin typeface="Maiandra GD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33654" y="1952181"/>
            <a:ext cx="2946222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Il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bacino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di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utenza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degli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aeroporti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pugliesi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estende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oltre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ai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confini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della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regione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507288" cy="792088"/>
          </a:xfrm>
        </p:spPr>
        <p:txBody>
          <a:bodyPr/>
          <a:lstStyle/>
          <a:p>
            <a:r>
              <a:rPr lang="it-IT" sz="2800" dirty="0">
                <a:solidFill>
                  <a:schemeClr val="accent3"/>
                </a:solidFill>
                <a:latin typeface="Calibri" panose="020F0502020204030204" pitchFamily="34" charset="0"/>
              </a:rPr>
              <a:t>Aeroporti di </a:t>
            </a:r>
            <a:r>
              <a:rPr lang="it-IT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Puglia – Bacino di utenza</a:t>
            </a:r>
            <a:endParaRPr lang="it-IT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9887" y="1844824"/>
            <a:ext cx="7776797" cy="4104456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Il </a:t>
            </a:r>
            <a:r>
              <a:rPr lang="en-US" sz="2000" dirty="0" err="1" smtClean="0">
                <a:solidFill>
                  <a:srgbClr val="002060"/>
                </a:solidFill>
              </a:rPr>
              <a:t>bacino</a:t>
            </a:r>
            <a:r>
              <a:rPr lang="en-US" sz="2000" dirty="0" smtClean="0">
                <a:solidFill>
                  <a:srgbClr val="002060"/>
                </a:solidFill>
              </a:rPr>
              <a:t> di </a:t>
            </a:r>
            <a:r>
              <a:rPr lang="en-US" sz="2000" dirty="0" err="1" smtClean="0">
                <a:solidFill>
                  <a:srgbClr val="002060"/>
                </a:solidFill>
              </a:rPr>
              <a:t>utenza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degli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aeroporti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pugliese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estende</a:t>
            </a:r>
            <a:r>
              <a:rPr lang="en-US" sz="2000" dirty="0" smtClean="0">
                <a:solidFill>
                  <a:srgbClr val="002060"/>
                </a:solidFill>
              </a:rPr>
              <a:t> al di </a:t>
            </a:r>
            <a:r>
              <a:rPr lang="en-US" sz="2000" dirty="0" err="1" smtClean="0">
                <a:solidFill>
                  <a:srgbClr val="002060"/>
                </a:solidFill>
              </a:rPr>
              <a:t>fuori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della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Regione</a:t>
            </a:r>
            <a:r>
              <a:rPr lang="en-US" sz="2000" dirty="0" smtClean="0">
                <a:solidFill>
                  <a:srgbClr val="002060"/>
                </a:solidFill>
              </a:rPr>
              <a:t> Puglia, </a:t>
            </a:r>
            <a:r>
              <a:rPr lang="en-US" sz="2000" dirty="0" err="1" smtClean="0">
                <a:solidFill>
                  <a:srgbClr val="002060"/>
                </a:solidFill>
              </a:rPr>
              <a:t>includendo</a:t>
            </a:r>
            <a:r>
              <a:rPr lang="en-US" sz="2000" dirty="0" smtClean="0">
                <a:solidFill>
                  <a:srgbClr val="002060"/>
                </a:solidFill>
              </a:rPr>
              <a:t> le </a:t>
            </a:r>
            <a:r>
              <a:rPr lang="en-US" sz="2000" dirty="0" err="1" smtClean="0">
                <a:solidFill>
                  <a:srgbClr val="002060"/>
                </a:solidFill>
              </a:rPr>
              <a:t>seguenti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aree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geografiche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Melfi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sede</a:t>
            </a:r>
            <a:r>
              <a:rPr lang="en-US" sz="2000" dirty="0" smtClean="0">
                <a:solidFill>
                  <a:srgbClr val="002060"/>
                </a:solidFill>
              </a:rPr>
              <a:t> di un </a:t>
            </a:r>
            <a:r>
              <a:rPr lang="en-US" sz="2000" dirty="0" err="1" smtClean="0">
                <a:solidFill>
                  <a:srgbClr val="002060"/>
                </a:solidFill>
              </a:rPr>
              <a:t>importante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fabbrica</a:t>
            </a:r>
            <a:r>
              <a:rPr lang="en-US" sz="2000" dirty="0" smtClean="0">
                <a:solidFill>
                  <a:srgbClr val="002060"/>
                </a:solidFill>
              </a:rPr>
              <a:t> Fiat-Chrysler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Matera, </a:t>
            </a:r>
            <a:r>
              <a:rPr lang="en-US" sz="2000" dirty="0" err="1" smtClean="0">
                <a:solidFill>
                  <a:srgbClr val="002060"/>
                </a:solidFill>
              </a:rPr>
              <a:t>sito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Unesco</a:t>
            </a:r>
            <a:r>
              <a:rPr lang="en-US" sz="2000" dirty="0" smtClean="0">
                <a:solidFill>
                  <a:srgbClr val="002060"/>
                </a:solidFill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</a:rPr>
              <a:t>luogo</a:t>
            </a:r>
            <a:r>
              <a:rPr lang="en-US" sz="2000" dirty="0" smtClean="0">
                <a:solidFill>
                  <a:srgbClr val="002060"/>
                </a:solidFill>
              </a:rPr>
              <a:t> molto </a:t>
            </a:r>
            <a:r>
              <a:rPr lang="en-US" sz="2000" dirty="0" err="1" smtClean="0">
                <a:solidFill>
                  <a:srgbClr val="002060"/>
                </a:solidFill>
              </a:rPr>
              <a:t>conosciuto</a:t>
            </a:r>
            <a:r>
              <a:rPr lang="en-US" sz="2000" dirty="0" smtClean="0">
                <a:solidFill>
                  <a:srgbClr val="002060"/>
                </a:solidFill>
              </a:rPr>
              <a:t> a </a:t>
            </a:r>
            <a:r>
              <a:rPr lang="en-US" sz="2000" dirty="0" err="1" smtClean="0">
                <a:solidFill>
                  <a:srgbClr val="002060"/>
                </a:solidFill>
              </a:rPr>
              <a:t>livello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mondiale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La costa </a:t>
            </a:r>
            <a:r>
              <a:rPr lang="en-US" sz="2000" dirty="0" err="1" smtClean="0">
                <a:solidFill>
                  <a:srgbClr val="002060"/>
                </a:solidFill>
              </a:rPr>
              <a:t>ionica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della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Regione</a:t>
            </a:r>
            <a:r>
              <a:rPr lang="en-US" sz="2000" dirty="0" smtClean="0">
                <a:solidFill>
                  <a:srgbClr val="002060"/>
                </a:solidFill>
              </a:rPr>
              <a:t> Basilicata con </a:t>
            </a:r>
            <a:r>
              <a:rPr lang="en-US" sz="2000" dirty="0" err="1" smtClean="0">
                <a:solidFill>
                  <a:srgbClr val="002060"/>
                </a:solidFill>
              </a:rPr>
              <a:t>spiagge</a:t>
            </a:r>
            <a:r>
              <a:rPr lang="en-US" sz="2000" dirty="0" smtClean="0">
                <a:solidFill>
                  <a:srgbClr val="002060"/>
                </a:solidFill>
              </a:rPr>
              <a:t> e </a:t>
            </a:r>
            <a:r>
              <a:rPr lang="en-US" sz="2000" dirty="0" err="1" smtClean="0">
                <a:solidFill>
                  <a:srgbClr val="002060"/>
                </a:solidFill>
              </a:rPr>
              <a:t>villaggi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turistici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it-IT" sz="2000" dirty="0">
                <a:solidFill>
                  <a:srgbClr val="002060"/>
                </a:solidFill>
              </a:rPr>
              <a:t>In alcuni casi, </a:t>
            </a:r>
            <a:r>
              <a:rPr lang="it-IT" sz="2000" dirty="0" smtClean="0">
                <a:solidFill>
                  <a:srgbClr val="002060"/>
                </a:solidFill>
              </a:rPr>
              <a:t>ad esempio le destinazioni </a:t>
            </a:r>
            <a:r>
              <a:rPr lang="it-IT" sz="2000" dirty="0">
                <a:solidFill>
                  <a:srgbClr val="002060"/>
                </a:solidFill>
              </a:rPr>
              <a:t>non </a:t>
            </a:r>
            <a:r>
              <a:rPr lang="it-IT" sz="2000" dirty="0" smtClean="0">
                <a:solidFill>
                  <a:srgbClr val="002060"/>
                </a:solidFill>
              </a:rPr>
              <a:t>servite dall'aeroporto </a:t>
            </a:r>
            <a:r>
              <a:rPr lang="it-IT" sz="2000" dirty="0">
                <a:solidFill>
                  <a:srgbClr val="002060"/>
                </a:solidFill>
              </a:rPr>
              <a:t>di Napoli, il bacino d'utenza può raggiungere importanti città di medie dimensioni come Termoli, Campobasso, Benevento, Avellino, </a:t>
            </a:r>
            <a:r>
              <a:rPr lang="it-IT" sz="2000" dirty="0" smtClean="0">
                <a:solidFill>
                  <a:srgbClr val="002060"/>
                </a:solidFill>
              </a:rPr>
              <a:t>Potenza</a:t>
            </a:r>
            <a:endParaRPr lang="it-IT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9001000" cy="792088"/>
          </a:xfrm>
        </p:spPr>
        <p:txBody>
          <a:bodyPr/>
          <a:lstStyle/>
          <a:p>
            <a:r>
              <a:rPr lang="it-IT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Popolazione</a:t>
            </a:r>
            <a:endParaRPr lang="it-IT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222714"/>
              </p:ext>
            </p:extLst>
          </p:nvPr>
        </p:nvGraphicFramePr>
        <p:xfrm>
          <a:off x="559777" y="1772816"/>
          <a:ext cx="777679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01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928992" cy="720080"/>
          </a:xfrm>
        </p:spPr>
        <p:txBody>
          <a:bodyPr/>
          <a:lstStyle/>
          <a:p>
            <a:r>
              <a:rPr lang="it-IT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Prodotto interno lordo</a:t>
            </a:r>
            <a:endParaRPr lang="it-IT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448722"/>
              </p:ext>
            </p:extLst>
          </p:nvPr>
        </p:nvGraphicFramePr>
        <p:xfrm>
          <a:off x="559777" y="1844824"/>
          <a:ext cx="804467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16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97" y="980728"/>
            <a:ext cx="8993404" cy="648072"/>
          </a:xfrm>
        </p:spPr>
        <p:txBody>
          <a:bodyPr/>
          <a:lstStyle/>
          <a:p>
            <a:r>
              <a:rPr lang="it-IT" sz="2800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Lavoratori</a:t>
            </a:r>
            <a:endParaRPr lang="it-IT" sz="2800" dirty="0"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43232"/>
              </p:ext>
            </p:extLst>
          </p:nvPr>
        </p:nvGraphicFramePr>
        <p:xfrm>
          <a:off x="179512" y="1700808"/>
          <a:ext cx="884938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e 2"/>
          <p:cNvSpPr/>
          <p:nvPr/>
        </p:nvSpPr>
        <p:spPr bwMode="auto">
          <a:xfrm>
            <a:off x="6637393" y="2105892"/>
            <a:ext cx="2391508" cy="983673"/>
          </a:xfrm>
          <a:prstGeom prst="ellipse">
            <a:avLst/>
          </a:prstGeom>
          <a:solidFill>
            <a:srgbClr val="00B05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lIns="44605" tIns="44605" rIns="44605" bIns="44605" rtlCol="0" anchor="ctr"/>
          <a:lstStyle/>
          <a:p>
            <a:pPr algn="ctr" defTabSz="871538"/>
            <a:r>
              <a:rPr lang="en-US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Agricoltura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8%</a:t>
            </a:r>
          </a:p>
        </p:txBody>
      </p:sp>
      <p:sp>
        <p:nvSpPr>
          <p:cNvPr id="8" name="Ovale 7"/>
          <p:cNvSpPr/>
          <p:nvPr/>
        </p:nvSpPr>
        <p:spPr bwMode="auto">
          <a:xfrm>
            <a:off x="6637388" y="3269707"/>
            <a:ext cx="2506612" cy="98367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lIns="44605" tIns="44605" rIns="44605" bIns="44605" rtlCol="0" anchor="ctr"/>
          <a:lstStyle/>
          <a:p>
            <a:pPr algn="ctr" defTabSz="871538"/>
            <a:r>
              <a:rPr lang="en-US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Produzione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27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</a:p>
        </p:txBody>
      </p:sp>
      <p:sp>
        <p:nvSpPr>
          <p:cNvPr id="9" name="Ovale 8"/>
          <p:cNvSpPr/>
          <p:nvPr/>
        </p:nvSpPr>
        <p:spPr bwMode="auto">
          <a:xfrm>
            <a:off x="6637384" y="4433522"/>
            <a:ext cx="2391508" cy="983673"/>
          </a:xfrm>
          <a:prstGeom prst="ellipse">
            <a:avLst/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lIns="44605" tIns="44605" rIns="44605" bIns="44605" rtlCol="0" anchor="ctr"/>
          <a:lstStyle/>
          <a:p>
            <a:pPr algn="ctr" defTabSz="871538"/>
            <a:r>
              <a:rPr lang="en-US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Servizi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65%</a:t>
            </a:r>
          </a:p>
        </p:txBody>
      </p:sp>
    </p:spTree>
    <p:extLst>
      <p:ext uri="{BB962C8B-B14F-4D97-AF65-F5344CB8AC3E}">
        <p14:creationId xmlns:p14="http://schemas.microsoft.com/office/powerpoint/2010/main" val="32787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plate DP LogoJ 8">
    <a:dk1>
      <a:srgbClr val="000000"/>
    </a:dk1>
    <a:lt1>
      <a:srgbClr val="B2B2B2"/>
    </a:lt1>
    <a:dk2>
      <a:srgbClr val="FFFFFF"/>
    </a:dk2>
    <a:lt2>
      <a:srgbClr val="000000"/>
    </a:lt2>
    <a:accent1>
      <a:srgbClr val="99CCFF"/>
    </a:accent1>
    <a:accent2>
      <a:srgbClr val="FFE433"/>
    </a:accent2>
    <a:accent3>
      <a:srgbClr val="D5D5D5"/>
    </a:accent3>
    <a:accent4>
      <a:srgbClr val="000000"/>
    </a:accent4>
    <a:accent5>
      <a:srgbClr val="CAE2FF"/>
    </a:accent5>
    <a:accent6>
      <a:srgbClr val="E7CF2D"/>
    </a:accent6>
    <a:hlink>
      <a:srgbClr val="000000"/>
    </a:hlink>
    <a:folHlink>
      <a:srgbClr val="CC0000"/>
    </a:folHlink>
  </a:clrScheme>
  <a:fontScheme name="Template DP LogoJ">
    <a:majorFont>
      <a:latin typeface="Maiandra GD"/>
      <a:ea typeface=""/>
      <a:cs typeface=""/>
    </a:majorFont>
    <a:minorFont>
      <a:latin typeface="Maiandra G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366</Words>
  <Application>Microsoft Office PowerPoint</Application>
  <PresentationFormat>Presentazione su schermo (4:3)</PresentationFormat>
  <Paragraphs>94</Paragraphs>
  <Slides>13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Struttura predefinita</vt:lpstr>
      <vt:lpstr>Presentazione standard di PowerPoint</vt:lpstr>
      <vt:lpstr>Aeroporti di Puglia – Posizione </vt:lpstr>
      <vt:lpstr>Il sistema aeroportuale pugliese</vt:lpstr>
      <vt:lpstr>Presentazione standard di PowerPoint</vt:lpstr>
      <vt:lpstr>Aeroporti di Puglia – Bacino di utenza</vt:lpstr>
      <vt:lpstr>Aeroporti di Puglia – Bacino di utenza</vt:lpstr>
      <vt:lpstr>Popolazione</vt:lpstr>
      <vt:lpstr>Prodotto interno lordo</vt:lpstr>
      <vt:lpstr>Lavoratori</vt:lpstr>
      <vt:lpstr>Aziende</vt:lpstr>
      <vt:lpstr>Residenti stranieri in Puglia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Mario Pertile</dc:creator>
  <cp:lastModifiedBy>Mario Pertile</cp:lastModifiedBy>
  <cp:revision>12</cp:revision>
  <dcterms:created xsi:type="dcterms:W3CDTF">2016-01-18T11:01:07Z</dcterms:created>
  <dcterms:modified xsi:type="dcterms:W3CDTF">2018-01-03T16:01:46Z</dcterms:modified>
</cp:coreProperties>
</file>