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6"/>
  </p:notesMasterIdLst>
  <p:sldIdLst>
    <p:sldId id="270" r:id="rId3"/>
    <p:sldId id="258" r:id="rId4"/>
    <p:sldId id="259" r:id="rId5"/>
    <p:sldId id="271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2" r:id="rId14"/>
    <p:sldId id="273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7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8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9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themeOverride" Target="../theme/themeOverride1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tente00\Desktop\Dati%202016\Dati%202016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 err="1" smtClean="0">
                <a:latin typeface="Calibri" panose="020F0502020204030204" pitchFamily="34" charset="0"/>
              </a:rPr>
              <a:t>Residenti</a:t>
            </a:r>
            <a:r>
              <a:rPr lang="en-US" b="0" dirty="0" smtClean="0">
                <a:latin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</a:rPr>
              <a:t>in Puglia </a:t>
            </a:r>
            <a:r>
              <a:rPr lang="en-US" b="0" dirty="0" smtClean="0">
                <a:latin typeface="Calibri" panose="020F0502020204030204" pitchFamily="34" charset="0"/>
              </a:rPr>
              <a:t>a</a:t>
            </a:r>
            <a:r>
              <a:rPr lang="en-US" b="0" baseline="0" dirty="0" smtClean="0">
                <a:latin typeface="Calibri" panose="020F0502020204030204" pitchFamily="34" charset="0"/>
              </a:rPr>
              <a:t> </a:t>
            </a:r>
            <a:r>
              <a:rPr lang="en-US" b="0" baseline="0" dirty="0" err="1" smtClean="0">
                <a:latin typeface="Calibri" panose="020F0502020204030204" pitchFamily="34" charset="0"/>
              </a:rPr>
              <a:t>Gennaio</a:t>
            </a:r>
            <a:r>
              <a:rPr lang="en-US" b="0" baseline="0" dirty="0" smtClean="0">
                <a:latin typeface="Calibri" panose="020F0502020204030204" pitchFamily="34" charset="0"/>
              </a:rPr>
              <a:t> 2015 (</a:t>
            </a:r>
            <a:r>
              <a:rPr lang="en-US" b="0" baseline="0" dirty="0" err="1" smtClean="0">
                <a:latin typeface="Calibri" panose="020F0502020204030204" pitchFamily="34" charset="0"/>
              </a:rPr>
              <a:t>fonte:ISTAT</a:t>
            </a:r>
            <a:r>
              <a:rPr lang="en-US" b="0" baseline="0" dirty="0" smtClean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Residents in Puglia on Jan. 1st, 2011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3.1656301117300077E-2"/>
                  <c:y val="-9.5405131549933506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 smtClean="0"/>
                      <a:t>4.090.105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Foglio1!$B$2</c:f>
              <c:numCache>
                <c:formatCode>#,##0</c:formatCode>
                <c:ptCount val="1"/>
                <c:pt idx="0">
                  <c:v>4091259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218816"/>
        <c:axId val="83220736"/>
        <c:axId val="0"/>
      </c:bar3DChart>
      <c:catAx>
        <c:axId val="83218816"/>
        <c:scaling>
          <c:orientation val="minMax"/>
        </c:scaling>
        <c:delete val="1"/>
        <c:axPos val="b"/>
        <c:majorTickMark val="out"/>
        <c:minorTickMark val="none"/>
        <c:tickLblPos val="none"/>
        <c:crossAx val="83220736"/>
        <c:crosses val="autoZero"/>
        <c:auto val="1"/>
        <c:lblAlgn val="ctr"/>
        <c:lblOffset val="100"/>
        <c:noMultiLvlLbl val="0"/>
      </c:catAx>
      <c:valAx>
        <c:axId val="8322073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83218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bri" panose="020F0502020204030204" pitchFamily="34" charset="0"/>
              </a:defRPr>
            </a:pPr>
            <a:r>
              <a:rPr lang="en-US" b="0" dirty="0" smtClean="0">
                <a:latin typeface="Calibri" panose="020F0502020204030204" pitchFamily="34" charset="0"/>
              </a:rPr>
              <a:t>PIL in </a:t>
            </a:r>
            <a:r>
              <a:rPr lang="en-US" b="0" dirty="0">
                <a:latin typeface="Calibri" panose="020F0502020204030204" pitchFamily="34" charset="0"/>
              </a:rPr>
              <a:t>Puglia, </a:t>
            </a:r>
            <a:r>
              <a:rPr lang="en-US" b="0" dirty="0" smtClean="0">
                <a:latin typeface="Calibri" panose="020F0502020204030204" pitchFamily="34" charset="0"/>
              </a:rPr>
              <a:t>2014, </a:t>
            </a:r>
            <a:r>
              <a:rPr lang="en-US" b="0" dirty="0" err="1" smtClean="0">
                <a:latin typeface="Calibri" panose="020F0502020204030204" pitchFamily="34" charset="0"/>
              </a:rPr>
              <a:t>Miliardi</a:t>
            </a:r>
            <a:r>
              <a:rPr lang="en-US" b="0" dirty="0" smtClean="0">
                <a:latin typeface="Calibri" panose="020F0502020204030204" pitchFamily="34" charset="0"/>
              </a:rPr>
              <a:t> Euro (Fonte: ISTAT 2015)</a:t>
            </a:r>
            <a:endParaRPr lang="en-US" b="0" dirty="0"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1989351708727431"/>
          <c:y val="1.7942162663700287E-4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581872013823846E-2"/>
          <c:y val="0.13010184354177079"/>
          <c:w val="0.96834369888269989"/>
          <c:h val="0.855867990053827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Gross Product in Puglia, 2009, Billion Euros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3.1656301117300015E-2"/>
                  <c:y val="-9.54051315499334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alibri" panose="020F0502020204030204" pitchFamily="34" charset="0"/>
                      </a:rPr>
                      <a:t>69,2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it-IT" sz="2160" b="1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Foglio1!$B$2</c:f>
              <c:numCache>
                <c:formatCode>#,##0.0</c:formatCode>
                <c:ptCount val="1"/>
                <c:pt idx="0">
                  <c:v>54.078000000000003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077248"/>
        <c:axId val="87078784"/>
        <c:axId val="0"/>
      </c:bar3DChart>
      <c:catAx>
        <c:axId val="87077248"/>
        <c:scaling>
          <c:orientation val="minMax"/>
        </c:scaling>
        <c:delete val="1"/>
        <c:axPos val="b"/>
        <c:majorTickMark val="out"/>
        <c:minorTickMark val="none"/>
        <c:tickLblPos val="none"/>
        <c:crossAx val="87078784"/>
        <c:crosses val="autoZero"/>
        <c:auto val="1"/>
        <c:lblAlgn val="ctr"/>
        <c:lblOffset val="100"/>
        <c:noMultiLvlLbl val="0"/>
      </c:catAx>
      <c:valAx>
        <c:axId val="870787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87077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bri" panose="020F0502020204030204" pitchFamily="34" charset="0"/>
              </a:defRPr>
            </a:pPr>
            <a:r>
              <a:rPr lang="en-US" b="0" dirty="0" err="1" smtClean="0">
                <a:latin typeface="Calibri" panose="020F0502020204030204" pitchFamily="34" charset="0"/>
              </a:rPr>
              <a:t>Lavoratori</a:t>
            </a:r>
            <a:r>
              <a:rPr lang="en-US" b="0" dirty="0" smtClean="0">
                <a:latin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</a:rPr>
              <a:t>in Puglia, </a:t>
            </a:r>
            <a:r>
              <a:rPr lang="en-US" b="0" dirty="0" smtClean="0">
                <a:latin typeface="Calibri" panose="020F0502020204030204" pitchFamily="34" charset="0"/>
              </a:rPr>
              <a:t>2014, </a:t>
            </a:r>
            <a:r>
              <a:rPr lang="en-US" b="0" dirty="0" err="1" smtClean="0">
                <a:latin typeface="Calibri" panose="020F0502020204030204" pitchFamily="34" charset="0"/>
              </a:rPr>
              <a:t>migliaia</a:t>
            </a:r>
            <a:r>
              <a:rPr lang="en-US" b="0" dirty="0" smtClean="0">
                <a:latin typeface="Calibri" panose="020F0502020204030204" pitchFamily="34" charset="0"/>
              </a:rPr>
              <a:t> (</a:t>
            </a:r>
            <a:r>
              <a:rPr lang="en-US" b="0" dirty="0" err="1" smtClean="0">
                <a:latin typeface="Calibri" panose="020F0502020204030204" pitchFamily="34" charset="0"/>
              </a:rPr>
              <a:t>fonte</a:t>
            </a:r>
            <a:r>
              <a:rPr lang="en-US" b="0" dirty="0" smtClean="0">
                <a:latin typeface="Calibri" panose="020F0502020204030204" pitchFamily="34" charset="0"/>
              </a:rPr>
              <a:t> ISTAT)</a:t>
            </a:r>
            <a:endParaRPr lang="en-US" b="0" dirty="0">
              <a:latin typeface="Calibri" panose="020F0502020204030204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49521249187047E-2"/>
          <c:y val="0.14602444966432301"/>
          <c:w val="0.96700957501625906"/>
          <c:h val="0.765790904185249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Employee in Puglia, 2007, thousands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2999654552421643E-2"/>
                  <c:y val="-9.540512447769457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1.144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Foglio1!$B$2</c:f>
              <c:numCache>
                <c:formatCode>#,##0.0</c:formatCode>
                <c:ptCount val="1"/>
                <c:pt idx="0">
                  <c:v>1336.3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927872"/>
        <c:axId val="117786112"/>
        <c:axId val="0"/>
      </c:bar3DChart>
      <c:catAx>
        <c:axId val="116927872"/>
        <c:scaling>
          <c:orientation val="minMax"/>
        </c:scaling>
        <c:delete val="1"/>
        <c:axPos val="b"/>
        <c:majorTickMark val="out"/>
        <c:minorTickMark val="none"/>
        <c:tickLblPos val="none"/>
        <c:crossAx val="117786112"/>
        <c:crosses val="autoZero"/>
        <c:auto val="1"/>
        <c:lblAlgn val="ctr"/>
        <c:lblOffset val="100"/>
        <c:noMultiLvlLbl val="0"/>
      </c:catAx>
      <c:valAx>
        <c:axId val="11778611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16927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  <a:latin typeface="Calibri" panose="020F0502020204030204" pitchFamily="34" charset="0"/>
              </a:defRPr>
            </a:pP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Aziende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con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sede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in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Puglia,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2011 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Companies based in Puglia, 2007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Lbls>
            <c:dLbl>
              <c:idx val="0"/>
              <c:layout>
                <c:manualLayout>
                  <c:x val="3.1656301117300015E-2"/>
                  <c:y val="-9.54051315499334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252.203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Foglio1!$B$2</c:f>
              <c:numCache>
                <c:formatCode>#,##0.0</c:formatCode>
                <c:ptCount val="1"/>
                <c:pt idx="0">
                  <c:v>250143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905664"/>
        <c:axId val="119923840"/>
        <c:axId val="0"/>
      </c:bar3DChart>
      <c:catAx>
        <c:axId val="119905664"/>
        <c:scaling>
          <c:orientation val="minMax"/>
        </c:scaling>
        <c:delete val="1"/>
        <c:axPos val="b"/>
        <c:majorTickMark val="out"/>
        <c:minorTickMark val="none"/>
        <c:tickLblPos val="none"/>
        <c:crossAx val="119923840"/>
        <c:crosses val="autoZero"/>
        <c:auto val="1"/>
        <c:lblAlgn val="ctr"/>
        <c:lblOffset val="100"/>
        <c:noMultiLvlLbl val="0"/>
      </c:catAx>
      <c:valAx>
        <c:axId val="1199238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19905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19050"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084291104384096E-3"/>
          <c:y val="8.798802473365637E-2"/>
          <c:w val="0.62204976472708962"/>
          <c:h val="0.65308273375426229"/>
        </c:manualLayout>
      </c:layout>
      <c:doughnut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22,3 %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15,8%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10,4%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7,5%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6,0%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5,8%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5,3%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679505789420383E-2"/>
                  <c:y val="-5.1800368720734827E-3"/>
                </c:manualLayout>
              </c:layout>
              <c:tx>
                <c:rich>
                  <a:bodyPr/>
                  <a:lstStyle/>
                  <a:p>
                    <a:r>
                      <a:rPr lang="en-US" sz="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5,3%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4658429823673049E-3"/>
                  <c:y val="-4.6620331848661357E-2"/>
                </c:manualLayout>
              </c:layout>
              <c:tx>
                <c:rich>
                  <a:bodyPr/>
                  <a:lstStyle/>
                  <a:p>
                    <a:r>
                      <a:rPr lang="en-US" sz="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3,1%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'Aeroporti '!$P$37:$P$45</c:f>
              <c:strCache>
                <c:ptCount val="9"/>
                <c:pt idx="0">
                  <c:v>FED REP GERMANY</c:v>
                </c:pt>
                <c:pt idx="1">
                  <c:v>UNITED KINGDOM</c:v>
                </c:pt>
                <c:pt idx="2">
                  <c:v>SWITZERLAND</c:v>
                </c:pt>
                <c:pt idx="3">
                  <c:v>FRANCE</c:v>
                </c:pt>
                <c:pt idx="4">
                  <c:v>ROMANIA</c:v>
                </c:pt>
                <c:pt idx="5">
                  <c:v>BELGIUM</c:v>
                </c:pt>
                <c:pt idx="6">
                  <c:v>NETHERLANDS</c:v>
                </c:pt>
                <c:pt idx="7">
                  <c:v>SPAIN</c:v>
                </c:pt>
                <c:pt idx="8">
                  <c:v>HUNGARY</c:v>
                </c:pt>
              </c:strCache>
            </c:strRef>
          </c:cat>
          <c:val>
            <c:numRef>
              <c:f>'Aeroporti '!$Q$37:$Q$45</c:f>
              <c:numCache>
                <c:formatCode>0.0</c:formatCode>
                <c:ptCount val="9"/>
                <c:pt idx="0">
                  <c:v>22.331601423725562</c:v>
                </c:pt>
                <c:pt idx="1">
                  <c:v>15.833429013814776</c:v>
                </c:pt>
                <c:pt idx="2">
                  <c:v>10.392739579280846</c:v>
                </c:pt>
                <c:pt idx="3">
                  <c:v>7.4938996726055445</c:v>
                </c:pt>
                <c:pt idx="4">
                  <c:v>5.9671178698069189</c:v>
                </c:pt>
                <c:pt idx="5">
                  <c:v>5.7935553343447594</c:v>
                </c:pt>
                <c:pt idx="6">
                  <c:v>5.3127191129471854</c:v>
                </c:pt>
                <c:pt idx="7">
                  <c:v>5.2512978174817713</c:v>
                </c:pt>
                <c:pt idx="8">
                  <c:v>3.1216732453964684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6798905374913744"/>
          <c:y val="2.9035534237188586E-2"/>
          <c:w val="0.40240758467649196"/>
          <c:h val="0.9678291158859903"/>
        </c:manualLayout>
      </c:layout>
      <c:overlay val="0"/>
      <c:txPr>
        <a:bodyPr/>
        <a:lstStyle/>
        <a:p>
          <a:pPr>
            <a:defRPr sz="700" b="1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CA3B0-8A2E-44D3-8902-6AF8C1626A53}" type="datetimeFigureOut">
              <a:rPr lang="it-IT" smtClean="0"/>
              <a:t>28/12/2016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B459D-3CFC-4763-9E19-F9C844F394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49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9057">
              <a:defRPr/>
            </a:pPr>
            <a:fld id="{3090D56D-43C3-413C-AB81-B09DA5064C66}" type="slidenum">
              <a:rPr lang="it-IT">
                <a:solidFill>
                  <a:srgbClr val="000000"/>
                </a:solidFill>
              </a:rPr>
              <a:pPr defTabSz="909057">
                <a:defRPr/>
              </a:pPr>
              <a:t>1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4344989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90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5603" name="Shape 9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90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5843" name="Shape 9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9057">
              <a:defRPr/>
            </a:pPr>
            <a:fld id="{3090D56D-43C3-413C-AB81-B09DA5064C66}" type="slidenum">
              <a:rPr lang="it-IT">
                <a:solidFill>
                  <a:srgbClr val="000000"/>
                </a:solidFill>
              </a:rPr>
              <a:pPr defTabSz="909057">
                <a:defRPr/>
              </a:pPr>
              <a:t>4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4344989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977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4213"/>
            <a:ext cx="4570412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27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the 15th Population and housing census 2011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7286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Fonte:ISTAT</a:t>
            </a:r>
            <a:r>
              <a:rPr lang="it-IT" dirty="0" smtClean="0"/>
              <a:t> (2015)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7286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286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90C744-8EF3-42AC-ABE8-7DC5879D52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45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AC9191-32AE-4E10-9ED8-9DE8127594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02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4A706D-6D4A-4C70-B5C1-3A6F45402C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598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16333-F261-4E45-9573-F2E392D6C0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690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D626C-A11B-457A-8138-A9D19D3FF93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9280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34750-D37B-4A71-BA7C-C66F34CA42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811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D7195-EB34-4640-99AB-B8B28BE751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6789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0383C-E163-4614-B7F4-A2D9E70E6B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2897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D9C08-1C06-428C-815F-28DDCC9EC1F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3384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D71B4-B6F1-45B3-AB1B-AF55C6FF45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9248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F2D1-E772-4FE1-B674-F5D8318A13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860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98A60B-CC26-4227-9B4E-135F215660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866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1_Titolo e testo vertica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46EDF-FB7A-4915-8098-9E053DCA6D6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818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3E1C9E-A3C6-4BBC-8758-9F55EFB2B0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67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349FA8-2D2F-47C7-8037-E76676B363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40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880746-AB2B-4BB1-9B07-EE0910DAEA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74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9FE312-2A77-47C6-8287-A4348119C0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35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6FF11E-8478-4A0F-93D6-DE33E428B0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53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7621B1-2FED-49FE-9AD6-5888216781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02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9F5EF9-53AD-4883-B0DE-7F3727E422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7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524EF5-927C-484D-92B6-0DE96BF61D61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06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smtClean="0">
              <a:sym typeface="Arial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smtClean="0">
              <a:sym typeface="Arial" pitchFamily="34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88888"/>
                </a:solidFill>
                <a:latin typeface="Calibri" pitchFamily="34" charset="0"/>
                <a:cs typeface="Arial" pitchFamily="34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/>
          </a:p>
        </p:txBody>
      </p:sp>
      <p:sp>
        <p:nvSpPr>
          <p:cNvPr id="1029" name="Shape 9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88888"/>
                </a:solidFill>
                <a:latin typeface="Calibri" pitchFamily="34" charset="0"/>
                <a:cs typeface="Arial" pitchFamily="34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/>
          </a:p>
        </p:txBody>
      </p:sp>
      <p:sp>
        <p:nvSpPr>
          <p:cNvPr id="1030" name="Shape 10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SzPct val="25000"/>
              <a:defRPr sz="1200">
                <a:solidFill>
                  <a:srgbClr val="888888"/>
                </a:solidFill>
                <a:latin typeface="Calibri" pitchFamily="34" charset="0"/>
                <a:cs typeface="Arial" pitchFamily="34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4580E0-1765-4730-BE45-D903A24B9308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13484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chart" Target="../charts/chart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05251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800" b="1">
              <a:solidFill>
                <a:srgbClr val="FFFFFF"/>
              </a:solidFill>
            </a:endParaRPr>
          </a:p>
        </p:txBody>
      </p:sp>
      <p:pic>
        <p:nvPicPr>
          <p:cNvPr id="10" name="Picture 8" descr="C:\Documents and Settings\mpertile\Desktop\NIK_6956_Ottimizz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4235" y="1844824"/>
            <a:ext cx="6142101" cy="408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179512" y="910461"/>
            <a:ext cx="8712968" cy="83099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La società di gestione degli aeroporti pugliesi:</a:t>
            </a:r>
          </a:p>
          <a:p>
            <a:pPr algn="ctr"/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Bari, Brindisi, Foggia e Taranto - Grottaglie</a:t>
            </a:r>
          </a:p>
        </p:txBody>
      </p:sp>
    </p:spTree>
    <p:extLst>
      <p:ext uri="{BB962C8B-B14F-4D97-AF65-F5344CB8AC3E}">
        <p14:creationId xmlns:p14="http://schemas.microsoft.com/office/powerpoint/2010/main" val="40943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908720"/>
            <a:ext cx="8651304" cy="720080"/>
          </a:xfrm>
        </p:spPr>
        <p:txBody>
          <a:bodyPr/>
          <a:lstStyle/>
          <a:p>
            <a:r>
              <a:rPr lang="it-IT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Aziende</a:t>
            </a:r>
            <a:endParaRPr lang="it-IT" sz="28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500410"/>
              </p:ext>
            </p:extLst>
          </p:nvPr>
        </p:nvGraphicFramePr>
        <p:xfrm>
          <a:off x="179512" y="2060848"/>
          <a:ext cx="8712969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5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980728"/>
            <a:ext cx="8651304" cy="648072"/>
          </a:xfrm>
        </p:spPr>
        <p:txBody>
          <a:bodyPr/>
          <a:lstStyle/>
          <a:p>
            <a:pPr algn="l"/>
            <a:r>
              <a:rPr lang="en-US" sz="24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Residenti</a:t>
            </a:r>
            <a:r>
              <a:rPr 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stranieri</a:t>
            </a:r>
            <a:r>
              <a:rPr 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in 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Puglia</a:t>
            </a:r>
            <a:endParaRPr lang="it-IT" sz="24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83" y="2060848"/>
            <a:ext cx="58293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 bwMode="auto">
          <a:xfrm>
            <a:off x="1480283" y="1916832"/>
            <a:ext cx="5824673" cy="504056"/>
          </a:xfrm>
          <a:prstGeom prst="rect">
            <a:avLst/>
          </a:prstGeom>
          <a:solidFill>
            <a:schemeClr val="accent3"/>
          </a:solidFill>
          <a:ln w="19050" algn="ctr">
            <a:solidFill>
              <a:srgbClr val="002060"/>
            </a:solidFill>
            <a:miter lim="800000"/>
            <a:headEnd/>
            <a:tailEnd/>
          </a:ln>
        </p:spPr>
        <p:txBody>
          <a:bodyPr lIns="44605" tIns="44605" rIns="44605" bIns="44605" rtlCol="0" anchor="ctr"/>
          <a:lstStyle/>
          <a:p>
            <a:pPr algn="ctr" defTabSz="871538"/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residenti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stranieri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in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Puglia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sono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95,709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Gennaio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1°, 2011) –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circa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il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2.3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%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della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popolazione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1480282" y="3922985"/>
            <a:ext cx="5824673" cy="400482"/>
          </a:xfrm>
          <a:prstGeom prst="rect">
            <a:avLst/>
          </a:prstGeom>
          <a:solidFill>
            <a:schemeClr val="accent3"/>
          </a:solidFill>
          <a:ln w="19050" algn="ctr">
            <a:solidFill>
              <a:srgbClr val="002060"/>
            </a:solidFill>
            <a:miter lim="800000"/>
            <a:headEnd/>
            <a:tailEnd/>
          </a:ln>
        </p:spPr>
        <p:txBody>
          <a:bodyPr lIns="44605" tIns="44605" rIns="44605" bIns="44605" rtlCol="0" anchor="ctr"/>
          <a:lstStyle/>
          <a:p>
            <a:pPr algn="ctr" defTabSz="871538"/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comunità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albanese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è la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più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grande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seguita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da Romania e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Marocco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hape 95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900113" y="1700213"/>
            <a:ext cx="6769100" cy="477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500" b="1" i="1" dirty="0">
                <a:solidFill>
                  <a:srgbClr val="000000">
                    <a:lumMod val="50000"/>
                    <a:lumOff val="50000"/>
                  </a:srgbClr>
                </a:solidFill>
                <a:ea typeface="Arial"/>
                <a:cs typeface="Arial"/>
                <a:sym typeface="Arial" charset="0"/>
              </a:rPr>
              <a:t> </a:t>
            </a:r>
          </a:p>
        </p:txBody>
      </p:sp>
      <p:sp>
        <p:nvSpPr>
          <p:cNvPr id="4100" name="CasellaDiTesto 1"/>
          <p:cNvSpPr txBox="1">
            <a:spLocks noChangeArrowheads="1"/>
          </p:cNvSpPr>
          <p:nvPr/>
        </p:nvSpPr>
        <p:spPr bwMode="auto">
          <a:xfrm>
            <a:off x="1746250" y="388938"/>
            <a:ext cx="5346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 smtClean="0">
                <a:solidFill>
                  <a:schemeClr val="bg2"/>
                </a:solidFill>
                <a:sym typeface="Calibri" pitchFamily="34" charset="0"/>
              </a:rPr>
              <a:t>HIGHLI</a:t>
            </a:r>
            <a:r>
              <a:rPr lang="it-IT" altLang="it-IT" sz="2000" b="1" dirty="0" smtClean="0">
                <a:solidFill>
                  <a:schemeClr val="bg2"/>
                </a:solidFill>
              </a:rPr>
              <a:t>GHTS 2016 (gennaio-ottobre)* </a:t>
            </a:r>
          </a:p>
        </p:txBody>
      </p:sp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855663" y="1717675"/>
            <a:ext cx="1557337" cy="307975"/>
          </a:xfrm>
          <a:prstGeom prst="rect">
            <a:avLst/>
          </a:prstGeom>
          <a:solidFill>
            <a:srgbClr val="F9B130"/>
          </a:solidFill>
          <a:ln w="9525">
            <a:solidFill>
              <a:srgbClr val="F9B13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FeDRA"/>
              </a:rPr>
              <a:t>Arrivi </a:t>
            </a:r>
          </a:p>
        </p:txBody>
      </p:sp>
      <p:sp>
        <p:nvSpPr>
          <p:cNvPr id="7" name="CasellaDiTesto 5"/>
          <p:cNvSpPr txBox="1">
            <a:spLocks noChangeArrowheads="1"/>
          </p:cNvSpPr>
          <p:nvPr/>
        </p:nvSpPr>
        <p:spPr bwMode="auto">
          <a:xfrm>
            <a:off x="874713" y="2074863"/>
            <a:ext cx="1543050" cy="307975"/>
          </a:xfrm>
          <a:prstGeom prst="rect">
            <a:avLst/>
          </a:prstGeom>
          <a:solidFill>
            <a:srgbClr val="F9B130"/>
          </a:solidFill>
          <a:ln w="9525">
            <a:solidFill>
              <a:srgbClr val="F9B13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FeDRA"/>
              </a:rPr>
              <a:t>Pernottamenti</a:t>
            </a:r>
          </a:p>
        </p:txBody>
      </p:sp>
      <p:sp>
        <p:nvSpPr>
          <p:cNvPr id="8" name="CasellaDiTesto 6"/>
          <p:cNvSpPr txBox="1">
            <a:spLocks noChangeArrowheads="1"/>
          </p:cNvSpPr>
          <p:nvPr/>
        </p:nvSpPr>
        <p:spPr bwMode="auto">
          <a:xfrm>
            <a:off x="34925" y="2625725"/>
            <a:ext cx="2376488" cy="276225"/>
          </a:xfrm>
          <a:prstGeom prst="rect">
            <a:avLst/>
          </a:prstGeom>
          <a:solidFill>
            <a:srgbClr val="F9B130"/>
          </a:solidFill>
          <a:ln w="9525">
            <a:solidFill>
              <a:srgbClr val="F9B13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FeDRA"/>
              </a:rPr>
              <a:t>Arrivi dall’estero</a:t>
            </a:r>
          </a:p>
        </p:txBody>
      </p:sp>
      <p:sp>
        <p:nvSpPr>
          <p:cNvPr id="9" name="CasellaDiTesto 7"/>
          <p:cNvSpPr txBox="1">
            <a:spLocks noChangeArrowheads="1"/>
          </p:cNvSpPr>
          <p:nvPr/>
        </p:nvSpPr>
        <p:spPr bwMode="auto">
          <a:xfrm>
            <a:off x="44450" y="2944813"/>
            <a:ext cx="2376488" cy="276225"/>
          </a:xfrm>
          <a:prstGeom prst="rect">
            <a:avLst/>
          </a:prstGeom>
          <a:solidFill>
            <a:srgbClr val="F9B130"/>
          </a:solidFill>
          <a:ln w="9525">
            <a:solidFill>
              <a:srgbClr val="F9B13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FeDRA"/>
              </a:rPr>
              <a:t>Pernottamenti dall’estero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525713" y="1700213"/>
            <a:ext cx="3294062" cy="323850"/>
          </a:xfrm>
          <a:prstGeom prst="rect">
            <a:avLst/>
          </a:prstGeom>
          <a:noFill/>
          <a:ln>
            <a:solidFill>
              <a:srgbClr val="F9B130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500" b="1" dirty="0">
                <a:solidFill>
                  <a:srgbClr val="000000">
                    <a:lumMod val="65000"/>
                    <a:lumOff val="35000"/>
                  </a:srgbClr>
                </a:solidFill>
                <a:ea typeface="Arial"/>
                <a:cs typeface="Arial"/>
                <a:sym typeface="Arial" charset="0"/>
              </a:rPr>
              <a:t>3,3 milioni (+6,4% sul 2015)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525713" y="2060575"/>
            <a:ext cx="3294062" cy="322263"/>
          </a:xfrm>
          <a:prstGeom prst="rect">
            <a:avLst/>
          </a:prstGeom>
          <a:noFill/>
          <a:ln>
            <a:solidFill>
              <a:srgbClr val="F9B130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500" b="1" dirty="0">
                <a:solidFill>
                  <a:srgbClr val="000000">
                    <a:lumMod val="65000"/>
                    <a:lumOff val="35000"/>
                  </a:srgbClr>
                </a:solidFill>
                <a:ea typeface="Arial"/>
                <a:cs typeface="Arial"/>
                <a:sym typeface="Arial" charset="0"/>
              </a:rPr>
              <a:t>13,4 milioni (+3,2%)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525713" y="2574925"/>
            <a:ext cx="3294062" cy="322263"/>
          </a:xfrm>
          <a:prstGeom prst="rect">
            <a:avLst/>
          </a:prstGeom>
          <a:noFill/>
          <a:ln>
            <a:solidFill>
              <a:srgbClr val="F9B130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500" b="1" dirty="0">
                <a:solidFill>
                  <a:srgbClr val="000000">
                    <a:lumMod val="65000"/>
                    <a:lumOff val="35000"/>
                  </a:srgbClr>
                </a:solidFill>
                <a:ea typeface="Arial"/>
                <a:cs typeface="Arial"/>
                <a:sym typeface="Arial" charset="0"/>
              </a:rPr>
              <a:t>787 mila (+13%)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525713" y="2935288"/>
            <a:ext cx="3294062" cy="322262"/>
          </a:xfrm>
          <a:prstGeom prst="rect">
            <a:avLst/>
          </a:prstGeom>
          <a:noFill/>
          <a:ln>
            <a:solidFill>
              <a:srgbClr val="F9B130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500" b="1" dirty="0">
                <a:solidFill>
                  <a:srgbClr val="000000">
                    <a:lumMod val="65000"/>
                    <a:lumOff val="35000"/>
                  </a:srgbClr>
                </a:solidFill>
                <a:ea typeface="Arial"/>
                <a:cs typeface="Arial"/>
                <a:sym typeface="Arial" charset="0"/>
              </a:rPr>
              <a:t>2,8 milioni (+8,4%)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2388" y="5240338"/>
            <a:ext cx="89836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700" dirty="0">
                <a:solidFill>
                  <a:srgbClr val="000000">
                    <a:lumMod val="75000"/>
                    <a:lumOff val="25000"/>
                  </a:srgbClr>
                </a:solidFill>
                <a:ea typeface="Arial"/>
                <a:cs typeface="Arial"/>
                <a:sym typeface="Arial" pitchFamily="34" charset="0"/>
              </a:rPr>
              <a:t>I dati provvisori riportati in questo documento soddisfano la rilevanza statistica e fanno riferimento ai primi 10 mesi del 2016. Sono stati misurati su un campione di circa il 75% delle 6.227 strutture ricettive della regione che hanno comunicato attraverso SPOT (Sistema Puglia per l’Osservatorio Turistico) le informazioni dell’indagine ISTAT sul «Movimento dei clienti negli esercizi ricettivi». I dati potranno subire variazioni al termine della raccolta (prevista per il 31/01/2017) e sono soggetti alla convalida sulla qualità e bontà della rilevazione condotta a livello nazionale dall’Istituto Nazionale di Statistica e ai limiti di divulgazione previsti dall’Ente. Dati al 14 dicembre 2016. </a:t>
            </a:r>
          </a:p>
        </p:txBody>
      </p:sp>
      <p:sp>
        <p:nvSpPr>
          <p:cNvPr id="16" name="CasellaDiTesto 7"/>
          <p:cNvSpPr txBox="1">
            <a:spLocks noChangeArrowheads="1"/>
          </p:cNvSpPr>
          <p:nvPr/>
        </p:nvSpPr>
        <p:spPr bwMode="auto">
          <a:xfrm>
            <a:off x="42863" y="4160838"/>
            <a:ext cx="2376487" cy="276225"/>
          </a:xfrm>
          <a:prstGeom prst="rect">
            <a:avLst/>
          </a:prstGeom>
          <a:solidFill>
            <a:srgbClr val="F9B130"/>
          </a:solidFill>
          <a:ln w="9525">
            <a:solidFill>
              <a:srgbClr val="F9B13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FeDRA"/>
              </a:rPr>
              <a:t>Offerta</a:t>
            </a:r>
            <a:r>
              <a:rPr lang="it-IT" altLang="it-IT" sz="1200" b="1" dirty="0" smtClean="0">
                <a:solidFill>
                  <a:srgbClr val="FFFFFF"/>
                </a:solidFill>
                <a:latin typeface="FeDRA"/>
              </a:rPr>
              <a:t> </a:t>
            </a:r>
            <a:r>
              <a:rPr lang="it-IT" altLang="it-IT" sz="1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FeDRA"/>
              </a:rPr>
              <a:t>ricettiva</a:t>
            </a:r>
            <a:r>
              <a:rPr lang="it-IT" altLang="it-IT" sz="1200" b="1" dirty="0" smtClean="0">
                <a:solidFill>
                  <a:srgbClr val="FFFFFF"/>
                </a:solidFill>
                <a:latin typeface="FeDRA"/>
              </a:rPr>
              <a:t>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525713" y="4114800"/>
            <a:ext cx="3294062" cy="322263"/>
          </a:xfrm>
          <a:prstGeom prst="rect">
            <a:avLst/>
          </a:prstGeom>
          <a:noFill/>
          <a:ln>
            <a:solidFill>
              <a:srgbClr val="F9B130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500" b="1" dirty="0">
                <a:solidFill>
                  <a:srgbClr val="000000">
                    <a:lumMod val="65000"/>
                    <a:lumOff val="35000"/>
                  </a:srgbClr>
                </a:solidFill>
                <a:ea typeface="Arial"/>
                <a:cs typeface="Arial"/>
                <a:sym typeface="Arial" charset="0"/>
              </a:rPr>
              <a:t>6.227 strutture (+9,7%)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940425" y="963613"/>
            <a:ext cx="30956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  <a:sym typeface="Arial" pitchFamily="34" charset="0"/>
              </a:rPr>
              <a:t>Risultati al di sopra delle aspettative per il 2016, complici l’incremento dei consumi turistici nazionali, gli </a:t>
            </a:r>
            <a:r>
              <a:rPr lang="it-IT" sz="1200" dirty="0" err="1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  <a:sym typeface="Arial" pitchFamily="34" charset="0"/>
              </a:rPr>
              <a:t>allert</a:t>
            </a:r>
            <a:r>
              <a:rPr lang="it-IT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  <a:sym typeface="Arial" pitchFamily="34" charset="0"/>
              </a:rPr>
              <a:t> sulla sicurezza che hanno interessato altre destinazioni d’Europa e del Mediterraneo e una straordinaria crescita del turismo internazionale: l’</a:t>
            </a:r>
            <a:r>
              <a:rPr lang="it-IT" sz="1200" dirty="0" err="1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  <a:sym typeface="Arial" pitchFamily="34" charset="0"/>
              </a:rPr>
              <a:t>incoming</a:t>
            </a:r>
            <a:r>
              <a:rPr lang="it-IT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  <a:sym typeface="Arial" pitchFamily="34" charset="0"/>
              </a:rPr>
              <a:t> dall’estero si attesta sul +13% (negli anni precedenti l’incremento è stato dell’8-10%) mentre i pernottamenti crescono dell’8,4% rispetto al 2015 (10 mesi).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  <a:sym typeface="Arial" pitchFamily="34" charset="0"/>
              </a:rPr>
              <a:t>Si consolida la ripresa del turismo nazionale (gli italiani in Puglia) che per il terzo anno consecutivo registra incrementi, stavolta del +4,5% e +2% per arrivi e presenze.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  <a:sym typeface="Arial" pitchFamily="34" charset="0"/>
              </a:rPr>
              <a:t>L’offerta di strutture ricettive in Puglia cresce del +9,7%.</a:t>
            </a:r>
          </a:p>
        </p:txBody>
      </p:sp>
      <p:sp>
        <p:nvSpPr>
          <p:cNvPr id="19" name="CasellaDiTesto 6"/>
          <p:cNvSpPr txBox="1">
            <a:spLocks noChangeArrowheads="1"/>
          </p:cNvSpPr>
          <p:nvPr/>
        </p:nvSpPr>
        <p:spPr bwMode="auto">
          <a:xfrm>
            <a:off x="52388" y="3424238"/>
            <a:ext cx="2376487" cy="276225"/>
          </a:xfrm>
          <a:prstGeom prst="rect">
            <a:avLst/>
          </a:prstGeom>
          <a:solidFill>
            <a:srgbClr val="F9B130"/>
          </a:solidFill>
          <a:ln w="9525">
            <a:solidFill>
              <a:srgbClr val="F9B13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FeDRA"/>
              </a:rPr>
              <a:t>Arrivi dall’Italia</a:t>
            </a:r>
          </a:p>
        </p:txBody>
      </p:sp>
      <p:sp>
        <p:nvSpPr>
          <p:cNvPr id="20" name="CasellaDiTesto 7"/>
          <p:cNvSpPr txBox="1">
            <a:spLocks noChangeArrowheads="1"/>
          </p:cNvSpPr>
          <p:nvPr/>
        </p:nvSpPr>
        <p:spPr bwMode="auto">
          <a:xfrm>
            <a:off x="50800" y="3767138"/>
            <a:ext cx="2376488" cy="277812"/>
          </a:xfrm>
          <a:prstGeom prst="rect">
            <a:avLst/>
          </a:prstGeom>
          <a:solidFill>
            <a:srgbClr val="F9B130"/>
          </a:solidFill>
          <a:ln w="9525">
            <a:solidFill>
              <a:srgbClr val="F9B13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FeDRA"/>
              </a:rPr>
              <a:t>Pernottamenti dall’Italia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2535238" y="3394075"/>
            <a:ext cx="3294062" cy="322263"/>
          </a:xfrm>
          <a:prstGeom prst="rect">
            <a:avLst/>
          </a:prstGeom>
          <a:noFill/>
          <a:ln>
            <a:solidFill>
              <a:srgbClr val="F9B130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500" b="1" dirty="0">
                <a:solidFill>
                  <a:srgbClr val="000000">
                    <a:lumMod val="65000"/>
                    <a:lumOff val="35000"/>
                  </a:srgbClr>
                </a:solidFill>
                <a:ea typeface="Arial"/>
                <a:cs typeface="Arial"/>
                <a:sym typeface="Arial" charset="0"/>
              </a:rPr>
              <a:t>2,6 milioni (+4,5%)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527300" y="3754438"/>
            <a:ext cx="3294063" cy="322262"/>
          </a:xfrm>
          <a:prstGeom prst="rect">
            <a:avLst/>
          </a:prstGeom>
          <a:noFill/>
          <a:ln>
            <a:solidFill>
              <a:srgbClr val="F9B130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500" b="1" dirty="0">
                <a:solidFill>
                  <a:srgbClr val="000000">
                    <a:lumMod val="65000"/>
                    <a:lumOff val="35000"/>
                  </a:srgbClr>
                </a:solidFill>
                <a:ea typeface="Arial"/>
                <a:cs typeface="Arial"/>
                <a:sym typeface="Arial" charset="0"/>
              </a:rPr>
              <a:t>10,6 milioni (+2%)</a:t>
            </a:r>
          </a:p>
        </p:txBody>
      </p:sp>
      <p:pic>
        <p:nvPicPr>
          <p:cNvPr id="411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15888"/>
            <a:ext cx="1693862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asellaDiTesto 7"/>
          <p:cNvSpPr txBox="1">
            <a:spLocks noChangeArrowheads="1"/>
          </p:cNvSpPr>
          <p:nvPr/>
        </p:nvSpPr>
        <p:spPr bwMode="auto">
          <a:xfrm>
            <a:off x="76200" y="4589463"/>
            <a:ext cx="2335213" cy="261937"/>
          </a:xfrm>
          <a:prstGeom prst="rect">
            <a:avLst/>
          </a:prstGeom>
          <a:solidFill>
            <a:srgbClr val="F9B130"/>
          </a:solidFill>
          <a:ln w="9525">
            <a:solidFill>
              <a:srgbClr val="F9B13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1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FeDRA"/>
              </a:rPr>
              <a:t>Tasso di internazionalizzazione</a:t>
            </a:r>
            <a:endParaRPr lang="it-IT" altLang="it-IT" sz="1100" b="1" dirty="0" smtClean="0">
              <a:solidFill>
                <a:srgbClr val="FFFFFF"/>
              </a:solidFill>
              <a:latin typeface="FeDRA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555875" y="4560888"/>
            <a:ext cx="5903913" cy="322262"/>
          </a:xfrm>
          <a:prstGeom prst="rect">
            <a:avLst/>
          </a:prstGeom>
          <a:noFill/>
          <a:ln>
            <a:solidFill>
              <a:srgbClr val="F9B130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500" b="1" dirty="0">
                <a:solidFill>
                  <a:srgbClr val="000000">
                    <a:lumMod val="65000"/>
                    <a:lumOff val="35000"/>
                  </a:srgbClr>
                </a:solidFill>
                <a:ea typeface="Arial"/>
                <a:cs typeface="Arial"/>
                <a:sym typeface="Arial" charset="0"/>
              </a:rPr>
              <a:t>Arrivi 23,2% (21,8 nel 2015)   Presenze 20,8% (19,8 nel 2015) </a:t>
            </a:r>
          </a:p>
        </p:txBody>
      </p:sp>
      <p:sp>
        <p:nvSpPr>
          <p:cNvPr id="4120" name="Segnaposto numero diapositiva 1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fld id="{59AB23B6-11A3-4C1E-B8A8-46A4E3300398}" type="slidenum">
              <a:rPr lang="it-IT" altLang="it-IT" sz="1200" smtClean="0">
                <a:solidFill>
                  <a:srgbClr val="888888"/>
                </a:solidFill>
                <a:latin typeface="Calibri" pitchFamily="34" charset="0"/>
                <a:sym typeface="Calibri" pitchFamily="34" charset="0"/>
              </a:rPr>
              <a:pPr eaLnBrk="1" hangingPunct="1"/>
              <a:t>12</a:t>
            </a:fld>
            <a:endParaRPr lang="it-IT" altLang="it-IT" sz="1200" smtClean="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343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hape 95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900113" y="1700213"/>
            <a:ext cx="6769100" cy="477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500" b="1" i="1" dirty="0">
                <a:solidFill>
                  <a:srgbClr val="000000">
                    <a:lumMod val="50000"/>
                    <a:lumOff val="50000"/>
                  </a:srgbClr>
                </a:solidFill>
                <a:ea typeface="Arial"/>
                <a:cs typeface="Arial"/>
                <a:sym typeface="Arial" charset="0"/>
              </a:rPr>
              <a:t> </a:t>
            </a:r>
          </a:p>
        </p:txBody>
      </p:sp>
      <p:sp>
        <p:nvSpPr>
          <p:cNvPr id="14340" name="CasellaDiTesto 1"/>
          <p:cNvSpPr txBox="1">
            <a:spLocks noChangeArrowheads="1"/>
          </p:cNvSpPr>
          <p:nvPr/>
        </p:nvSpPr>
        <p:spPr bwMode="auto">
          <a:xfrm>
            <a:off x="1843088" y="149225"/>
            <a:ext cx="676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i="1" dirty="0" smtClean="0">
                <a:solidFill>
                  <a:schemeClr val="bg2"/>
                </a:solidFill>
                <a:sym typeface="Calibri" pitchFamily="34" charset="0"/>
              </a:rPr>
              <a:t>LA PUGLIA E L’EUROPA: i dati di Aeroporti di Puglia </a:t>
            </a:r>
            <a:endParaRPr lang="it-IT" altLang="it-IT" sz="2000" b="1" i="1" dirty="0" smtClean="0">
              <a:solidFill>
                <a:schemeClr val="bg2"/>
              </a:solidFill>
            </a:endParaRP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15888"/>
            <a:ext cx="1693862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ico 6"/>
          <p:cNvGraphicFramePr>
            <a:graphicFrameLocks/>
          </p:cNvGraphicFramePr>
          <p:nvPr/>
        </p:nvGraphicFramePr>
        <p:xfrm>
          <a:off x="0" y="2852936"/>
          <a:ext cx="2843808" cy="245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73100"/>
            <a:ext cx="5976938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ttangolo 23"/>
          <p:cNvSpPr>
            <a:spLocks noChangeArrowheads="1"/>
          </p:cNvSpPr>
          <p:nvPr/>
        </p:nvSpPr>
        <p:spPr bwMode="auto">
          <a:xfrm>
            <a:off x="3708400" y="67310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 i="1" dirty="0" smtClean="0">
                <a:solidFill>
                  <a:schemeClr val="bg2"/>
                </a:solidFill>
                <a:sym typeface="Calibri" pitchFamily="34" charset="0"/>
              </a:rPr>
              <a:t>Variazione % 2015/16 (</a:t>
            </a:r>
            <a:r>
              <a:rPr lang="it-IT" altLang="it-IT" b="1" i="1" dirty="0" err="1" smtClean="0">
                <a:solidFill>
                  <a:schemeClr val="bg2"/>
                </a:solidFill>
                <a:sym typeface="Calibri" pitchFamily="34" charset="0"/>
              </a:rPr>
              <a:t>gen-ott</a:t>
            </a:r>
            <a:r>
              <a:rPr lang="it-IT" altLang="it-IT" b="1" i="1" dirty="0" smtClean="0">
                <a:solidFill>
                  <a:schemeClr val="bg2"/>
                </a:solidFill>
                <a:sym typeface="Calibri" pitchFamily="34" charset="0"/>
              </a:rPr>
              <a:t>)</a:t>
            </a:r>
            <a:endParaRPr lang="it-IT" altLang="it-IT" dirty="0" smtClean="0">
              <a:solidFill>
                <a:schemeClr val="bg2"/>
              </a:solidFill>
            </a:endParaRPr>
          </a:p>
        </p:txBody>
      </p:sp>
      <p:sp>
        <p:nvSpPr>
          <p:cNvPr id="14345" name="Rettangolo 24"/>
          <p:cNvSpPr>
            <a:spLocks noChangeArrowheads="1"/>
          </p:cNvSpPr>
          <p:nvPr/>
        </p:nvSpPr>
        <p:spPr bwMode="auto">
          <a:xfrm>
            <a:off x="-38100" y="2574925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 i="1" dirty="0" smtClean="0">
                <a:solidFill>
                  <a:schemeClr val="bg2"/>
                </a:solidFill>
                <a:sym typeface="Calibri" pitchFamily="34" charset="0"/>
              </a:rPr>
              <a:t>Quota % per destinazione sul totale passeggeri</a:t>
            </a:r>
            <a:endParaRPr lang="it-IT" altLang="it-IT" dirty="0" smtClean="0">
              <a:solidFill>
                <a:schemeClr val="bg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946650" y="3482975"/>
            <a:ext cx="6270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  <a:sym typeface="Arial" pitchFamily="34" charset="0"/>
              </a:rPr>
              <a:t>GB: +8%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5632450" y="3884613"/>
            <a:ext cx="668338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  <a:sym typeface="Arial" pitchFamily="34" charset="0"/>
              </a:rPr>
              <a:t>D: +19%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003800" y="4397375"/>
            <a:ext cx="576263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  <a:sym typeface="Arial" pitchFamily="34" charset="0"/>
              </a:rPr>
              <a:t>F: -4%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4643438" y="5064125"/>
            <a:ext cx="72072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  <a:sym typeface="Arial" pitchFamily="34" charset="0"/>
              </a:rPr>
              <a:t>E: +10%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6659563" y="5454650"/>
            <a:ext cx="72072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  <a:sym typeface="Arial" pitchFamily="34" charset="0"/>
              </a:rPr>
              <a:t>E: +27%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250825" y="5589588"/>
            <a:ext cx="41052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00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  <a:sym typeface="Arial" pitchFamily="34" charset="0"/>
              </a:rPr>
              <a:t>Fonte: elaborazioni Osservatorio su dati ADP. I dati includono i transiti da e per la Puglia.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6453188" y="4956175"/>
            <a:ext cx="719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  <a:sym typeface="Arial" pitchFamily="34" charset="0"/>
              </a:rPr>
              <a:t>AL: -13%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5516563" y="4375150"/>
            <a:ext cx="78422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  <a:sym typeface="Arial" pitchFamily="34" charset="0"/>
              </a:rPr>
              <a:t>SW: +19%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5911850" y="4259263"/>
            <a:ext cx="78422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  <a:sym typeface="Arial" pitchFamily="34" charset="0"/>
              </a:rPr>
              <a:t>A:-9%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5334000" y="4000500"/>
            <a:ext cx="78422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  <a:sym typeface="Arial" pitchFamily="34" charset="0"/>
              </a:rPr>
              <a:t>B:+1%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6361113" y="4311650"/>
            <a:ext cx="719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  <a:sym typeface="Arial" pitchFamily="34" charset="0"/>
              </a:rPr>
              <a:t>H: +17%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6811963" y="4730750"/>
            <a:ext cx="94456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  <a:sym typeface="Arial" pitchFamily="34" charset="0"/>
              </a:rPr>
              <a:t>BG: +160%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6931025" y="4397375"/>
            <a:ext cx="944563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  <a:sym typeface="Arial" pitchFamily="34" charset="0"/>
              </a:rPr>
              <a:t>RO: +8%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6135688" y="4052888"/>
            <a:ext cx="79533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  <a:sym typeface="Arial" pitchFamily="34" charset="0"/>
              </a:rPr>
              <a:t>CZ: +2,4%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3803650" y="3482975"/>
            <a:ext cx="79692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  <a:sym typeface="Arial" pitchFamily="34" charset="0"/>
              </a:rPr>
              <a:t>IRL: -4,1%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7778750" y="4970463"/>
            <a:ext cx="72072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  <a:sym typeface="Arial" pitchFamily="34" charset="0"/>
              </a:rPr>
              <a:t>TK: +42%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6092825" y="3032125"/>
            <a:ext cx="719138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  <a:sym typeface="Arial" pitchFamily="34" charset="0"/>
              </a:rPr>
              <a:t>S: +12%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8139113" y="5570538"/>
            <a:ext cx="969962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  <a:sym typeface="Arial" pitchFamily="34" charset="0"/>
              </a:rPr>
              <a:t>IL: +20%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5292725" y="3644900"/>
            <a:ext cx="78263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  <a:sym typeface="Arial" pitchFamily="34" charset="0"/>
              </a:rPr>
              <a:t>NL:+22%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6211888" y="4629150"/>
            <a:ext cx="719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  <a:sym typeface="Arial" pitchFamily="34" charset="0"/>
              </a:rPr>
              <a:t>HR: 135%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0" y="1341438"/>
            <a:ext cx="3276600" cy="1277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100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  <a:sym typeface="Arial" pitchFamily="34" charset="0"/>
              </a:rPr>
              <a:t>La Puglia sempre più connessa con i mercati europei, in particolare del Nord-Est, paesi che registrano le crescite più significative (Bulgaria, Ungheria, Romania, Turchia, Croazia, Bielorussia, Lituania). In crescita anche il traffico con la Spagna per via del doppio collegamento (Bari e Brindisi) con Barcellona.   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7778750" y="2921000"/>
            <a:ext cx="96996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 err="1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  <a:sym typeface="Arial" pitchFamily="34" charset="0"/>
              </a:rPr>
              <a:t>Rus</a:t>
            </a:r>
            <a:r>
              <a:rPr lang="it-IT" sz="9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  <a:sym typeface="Arial" pitchFamily="34" charset="0"/>
              </a:rPr>
              <a:t>: +11%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7162800" y="3521075"/>
            <a:ext cx="9683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  <a:sym typeface="Arial" pitchFamily="34" charset="0"/>
              </a:rPr>
              <a:t>BY: +22%</a:t>
            </a:r>
          </a:p>
        </p:txBody>
      </p:sp>
      <p:sp>
        <p:nvSpPr>
          <p:cNvPr id="14369" name="Segnaposto numero diapositiva 1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fld id="{96342E53-9FBC-4315-9DC6-57D6B6E8FE14}" type="slidenum">
              <a:rPr lang="it-IT" altLang="it-IT" sz="1200" smtClean="0">
                <a:solidFill>
                  <a:srgbClr val="888888"/>
                </a:solidFill>
                <a:latin typeface="Calibri" pitchFamily="34" charset="0"/>
                <a:sym typeface="Calibri" pitchFamily="34" charset="0"/>
              </a:rPr>
              <a:pPr eaLnBrk="1" hangingPunct="1"/>
              <a:t>13</a:t>
            </a:fld>
            <a:endParaRPr lang="it-IT" altLang="it-IT" sz="1200" smtClean="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776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179512" y="981075"/>
            <a:ext cx="8856984" cy="719733"/>
          </a:xfrm>
        </p:spPr>
        <p:txBody>
          <a:bodyPr anchor="ctr"/>
          <a:lstStyle/>
          <a:p>
            <a:r>
              <a:rPr lang="it-IT" sz="28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Aeroporti di Puglia – Posizione </a:t>
            </a:r>
            <a:endParaRPr lang="it-IT" altLang="it-IT" sz="2800" dirty="0" smtClean="0">
              <a:solidFill>
                <a:schemeClr val="accent3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208912" cy="421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e 7"/>
          <p:cNvSpPr/>
          <p:nvPr/>
        </p:nvSpPr>
        <p:spPr bwMode="auto">
          <a:xfrm>
            <a:off x="4166758" y="4308764"/>
            <a:ext cx="422556" cy="387927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lIns="44605" tIns="44605" rIns="44605" bIns="44605" rtlCol="0" anchor="ctr"/>
          <a:lstStyle/>
          <a:p>
            <a:pPr algn="ctr" defTabSz="871538"/>
            <a:endParaRPr lang="it-IT" sz="3200" dirty="0" err="1">
              <a:solidFill>
                <a:srgbClr val="000000"/>
              </a:solidFill>
              <a:latin typeface="Candara" pitchFamily="34" charset="0"/>
            </a:endParaRPr>
          </a:p>
        </p:txBody>
      </p:sp>
      <p:cxnSp>
        <p:nvCxnSpPr>
          <p:cNvPr id="9" name="Connettore 2 8"/>
          <p:cNvCxnSpPr>
            <a:stCxn id="8" idx="7"/>
          </p:cNvCxnSpPr>
          <p:nvPr/>
        </p:nvCxnSpPr>
        <p:spPr bwMode="auto">
          <a:xfrm flipV="1">
            <a:off x="4527432" y="3408218"/>
            <a:ext cx="1481981" cy="957357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nettore 2 9"/>
          <p:cNvCxnSpPr/>
          <p:nvPr/>
        </p:nvCxnSpPr>
        <p:spPr bwMode="auto">
          <a:xfrm>
            <a:off x="4589536" y="4502728"/>
            <a:ext cx="2214712" cy="582456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nettore 2 10"/>
          <p:cNvCxnSpPr>
            <a:stCxn id="8" idx="5"/>
          </p:cNvCxnSpPr>
          <p:nvPr/>
        </p:nvCxnSpPr>
        <p:spPr bwMode="auto">
          <a:xfrm>
            <a:off x="4527432" y="4639880"/>
            <a:ext cx="539872" cy="1276012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nettore 2 11"/>
          <p:cNvCxnSpPr>
            <a:stCxn id="8" idx="3"/>
          </p:cNvCxnSpPr>
          <p:nvPr/>
        </p:nvCxnSpPr>
        <p:spPr bwMode="auto">
          <a:xfrm flipH="1">
            <a:off x="2850577" y="4639880"/>
            <a:ext cx="1378063" cy="706582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ttore 2 12"/>
          <p:cNvCxnSpPr>
            <a:stCxn id="8" idx="2"/>
          </p:cNvCxnSpPr>
          <p:nvPr/>
        </p:nvCxnSpPr>
        <p:spPr bwMode="auto">
          <a:xfrm flipH="1" flipV="1">
            <a:off x="2130140" y="4502727"/>
            <a:ext cx="2036618" cy="1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ttore 2 13"/>
          <p:cNvCxnSpPr>
            <a:stCxn id="8" idx="1"/>
          </p:cNvCxnSpPr>
          <p:nvPr/>
        </p:nvCxnSpPr>
        <p:spPr bwMode="auto">
          <a:xfrm flipH="1" flipV="1">
            <a:off x="3539608" y="3733792"/>
            <a:ext cx="689032" cy="631783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ttore 2 14"/>
          <p:cNvCxnSpPr>
            <a:stCxn id="8" idx="0"/>
          </p:cNvCxnSpPr>
          <p:nvPr/>
        </p:nvCxnSpPr>
        <p:spPr bwMode="auto">
          <a:xfrm flipV="1">
            <a:off x="4378036" y="2521527"/>
            <a:ext cx="285520" cy="1787237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371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856984" cy="720080"/>
          </a:xfrm>
        </p:spPr>
        <p:txBody>
          <a:bodyPr/>
          <a:lstStyle/>
          <a:p>
            <a:r>
              <a:rPr lang="it-IT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Il sistema aeroportuale pugliese</a:t>
            </a:r>
            <a:endParaRPr lang="it-IT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88" y="1717676"/>
            <a:ext cx="623687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5464276" y="2527543"/>
            <a:ext cx="1450397" cy="520452"/>
            <a:chOff x="4195029" y="2156487"/>
            <a:chExt cx="1450397" cy="520452"/>
          </a:xfrm>
        </p:grpSpPr>
        <p:sp>
          <p:nvSpPr>
            <p:cNvPr id="6" name="Callout con freccia a destra 5"/>
            <p:cNvSpPr/>
            <p:nvPr/>
          </p:nvSpPr>
          <p:spPr bwMode="auto">
            <a:xfrm rot="5400000">
              <a:off x="4727713" y="1759226"/>
              <a:ext cx="450574" cy="1384852"/>
            </a:xfrm>
            <a:prstGeom prst="rightArrowCallout">
              <a:avLst/>
            </a:prstGeom>
            <a:solidFill>
              <a:srgbClr val="FFC000"/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44605" tIns="44605" rIns="44605" bIns="44605" rtlCol="0" anchor="ctr"/>
            <a:lstStyle/>
            <a:p>
              <a:pPr algn="ctr" defTabSz="871538"/>
              <a:endParaRPr lang="it-IT" sz="3200" dirty="0" err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4195029" y="2156487"/>
              <a:ext cx="141467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BARI</a:t>
              </a: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3204097" y="1908325"/>
            <a:ext cx="1414670" cy="483698"/>
            <a:chOff x="4260574" y="2193241"/>
            <a:chExt cx="1414670" cy="483698"/>
          </a:xfrm>
        </p:grpSpPr>
        <p:sp>
          <p:nvSpPr>
            <p:cNvPr id="9" name="Callout con freccia a destra 8"/>
            <p:cNvSpPr/>
            <p:nvPr/>
          </p:nvSpPr>
          <p:spPr bwMode="auto">
            <a:xfrm rot="5400000">
              <a:off x="4727713" y="1759226"/>
              <a:ext cx="450574" cy="1384852"/>
            </a:xfrm>
            <a:prstGeom prst="rightArrowCallout">
              <a:avLst/>
            </a:prstGeom>
            <a:solidFill>
              <a:srgbClr val="FFC000"/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44605" tIns="44605" rIns="44605" bIns="44605" rtlCol="0" anchor="ctr"/>
            <a:lstStyle/>
            <a:p>
              <a:pPr algn="ctr" defTabSz="871538"/>
              <a:endParaRPr lang="it-IT" sz="3200" dirty="0" err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4260574" y="2193241"/>
              <a:ext cx="141467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FOGGIA</a:t>
              </a:r>
            </a:p>
          </p:txBody>
        </p:sp>
      </p:grpSp>
      <p:cxnSp>
        <p:nvCxnSpPr>
          <p:cNvPr id="11" name="Connettore 2 10"/>
          <p:cNvCxnSpPr/>
          <p:nvPr/>
        </p:nvCxnSpPr>
        <p:spPr bwMode="auto">
          <a:xfrm>
            <a:off x="3896523" y="2597421"/>
            <a:ext cx="1899612" cy="626162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rgbClr val="FFC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2" name="CasellaDiTesto 11"/>
          <p:cNvSpPr txBox="1"/>
          <p:nvPr/>
        </p:nvSpPr>
        <p:spPr>
          <a:xfrm>
            <a:off x="5465154" y="376008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FF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110 Km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619845" y="3272997"/>
            <a:ext cx="14842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FF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130 Km</a:t>
            </a:r>
          </a:p>
        </p:txBody>
      </p:sp>
      <p:cxnSp>
        <p:nvCxnSpPr>
          <p:cNvPr id="14" name="Connettore 2 13"/>
          <p:cNvCxnSpPr/>
          <p:nvPr/>
        </p:nvCxnSpPr>
        <p:spPr bwMode="auto">
          <a:xfrm>
            <a:off x="6156176" y="3335457"/>
            <a:ext cx="1445541" cy="849248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rgbClr val="FFC000"/>
            </a:solidFill>
            <a:prstDash val="solid"/>
            <a:round/>
            <a:headEnd type="arrow" w="med" len="med"/>
            <a:tailEnd type="arrow"/>
          </a:ln>
          <a:effectLst/>
        </p:spPr>
      </p:cxnSp>
      <p:grpSp>
        <p:nvGrpSpPr>
          <p:cNvPr id="15" name="Gruppo 14"/>
          <p:cNvGrpSpPr/>
          <p:nvPr/>
        </p:nvGrpSpPr>
        <p:grpSpPr>
          <a:xfrm>
            <a:off x="7167837" y="3496135"/>
            <a:ext cx="1384852" cy="497019"/>
            <a:chOff x="4260574" y="2072245"/>
            <a:chExt cx="1384852" cy="497019"/>
          </a:xfrm>
        </p:grpSpPr>
        <p:sp>
          <p:nvSpPr>
            <p:cNvPr id="16" name="Callout con freccia a destra 15"/>
            <p:cNvSpPr/>
            <p:nvPr/>
          </p:nvSpPr>
          <p:spPr bwMode="auto">
            <a:xfrm rot="5400000">
              <a:off x="4727713" y="1651551"/>
              <a:ext cx="450574" cy="1384852"/>
            </a:xfrm>
            <a:prstGeom prst="rightArrowCallout">
              <a:avLst/>
            </a:prstGeom>
            <a:solidFill>
              <a:srgbClr val="FFC000"/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44605" tIns="44605" rIns="44605" bIns="44605" rtlCol="0" anchor="ctr"/>
            <a:lstStyle/>
            <a:p>
              <a:pPr algn="ctr" defTabSz="871538"/>
              <a:endParaRPr lang="it-IT" sz="3200" dirty="0" err="1">
                <a:solidFill>
                  <a:srgbClr val="000000"/>
                </a:solidFill>
                <a:latin typeface="Candara" pitchFamily="34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4281578" y="2072245"/>
              <a:ext cx="136384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BRINDISI</a:t>
              </a:r>
            </a:p>
          </p:txBody>
        </p:sp>
      </p:grpSp>
      <p:cxnSp>
        <p:nvCxnSpPr>
          <p:cNvPr id="18" name="Connettore 2 17"/>
          <p:cNvCxnSpPr/>
          <p:nvPr/>
        </p:nvCxnSpPr>
        <p:spPr bwMode="auto">
          <a:xfrm>
            <a:off x="5940152" y="3335457"/>
            <a:ext cx="720080" cy="1226601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rgbClr val="FFC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9" name="CasellaDiTesto 18"/>
          <p:cNvSpPr txBox="1"/>
          <p:nvPr/>
        </p:nvSpPr>
        <p:spPr>
          <a:xfrm>
            <a:off x="6929583" y="4439476"/>
            <a:ext cx="153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FF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60 Km</a:t>
            </a:r>
          </a:p>
        </p:txBody>
      </p:sp>
      <p:cxnSp>
        <p:nvCxnSpPr>
          <p:cNvPr id="26" name="Connettore 2 25"/>
          <p:cNvCxnSpPr/>
          <p:nvPr/>
        </p:nvCxnSpPr>
        <p:spPr bwMode="auto">
          <a:xfrm flipV="1">
            <a:off x="6660232" y="4293097"/>
            <a:ext cx="1008112" cy="196639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rgbClr val="FFC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9" name="Rettangolo 28"/>
          <p:cNvSpPr/>
          <p:nvPr/>
        </p:nvSpPr>
        <p:spPr>
          <a:xfrm>
            <a:off x="4173965" y="2927653"/>
            <a:ext cx="889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FFFF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130 Km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179512" y="2308435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Aeroporti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di Puglia è la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società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di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gestione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degli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aeroporti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di Bari,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Brindisi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T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aranto e Foggia.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846328" y="4489736"/>
            <a:ext cx="1236625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TARANTO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6082953" y="4562058"/>
            <a:ext cx="289247" cy="246750"/>
          </a:xfrm>
          <a:prstGeom prst="rightArrow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2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580063" y="1916113"/>
            <a:ext cx="3563937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b="1">
              <a:solidFill>
                <a:srgbClr val="FFFFFF"/>
              </a:solidFill>
              <a:latin typeface="Penumbra Flare Std Light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27538" y="3068638"/>
            <a:ext cx="45370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000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05251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800" b="1">
              <a:solidFill>
                <a:srgbClr val="FFFFFF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409134"/>
            <a:ext cx="2133600" cy="476250"/>
          </a:xfrm>
        </p:spPr>
        <p:txBody>
          <a:bodyPr/>
          <a:lstStyle/>
          <a:p>
            <a:pPr>
              <a:defRPr/>
            </a:pPr>
            <a:fld id="{2790C744-8EF3-42AC-ABE8-7DC5879D5258}" type="slidenum">
              <a:rPr lang="it-IT" b="1" smtClean="0">
                <a:solidFill>
                  <a:schemeClr val="bg1"/>
                </a:solidFill>
                <a:latin typeface="Calibri" pitchFamily="34" charset="0"/>
              </a:rPr>
              <a:pPr>
                <a:defRPr/>
              </a:pPr>
              <a:t>4</a:t>
            </a:fld>
            <a:endParaRPr lang="it-IT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1033572"/>
            <a:ext cx="8712968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AEROPORTI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 PUGLIA in sintesi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7504" y="1844824"/>
            <a:ext cx="4392488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Elementi</a:t>
            </a:r>
            <a:r>
              <a:rPr lang="en-US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chiave</a:t>
            </a:r>
            <a:r>
              <a:rPr lang="en-US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dell’attività</a:t>
            </a:r>
            <a:endParaRPr lang="en-US" b="1" u="sng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Rete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aeroportuale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unica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regionale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Termine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concessione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11.02.2043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Catchment area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oltre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5 M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utenti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4ª base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Ryanair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in Italia</a:t>
            </a: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980" y="1844824"/>
            <a:ext cx="4000500" cy="316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251520" y="3429000"/>
          <a:ext cx="3860800" cy="2386965"/>
        </p:xfrm>
        <a:graphic>
          <a:graphicData uri="http://schemas.openxmlformats.org/drawingml/2006/table">
            <a:tbl>
              <a:tblPr/>
              <a:tblGrid>
                <a:gridCol w="152400"/>
                <a:gridCol w="1231900"/>
                <a:gridCol w="561975"/>
                <a:gridCol w="1228725"/>
                <a:gridCol w="533400"/>
                <a:gridCol w="152400"/>
              </a:tblGrid>
              <a:tr h="20002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2015: Principali dati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Ricavi Aviation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€39,6m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crescita vs 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 PAX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Destinazioni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Ricavi Non Aviation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€12,8m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 PAX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Compagnie aeree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EBITDA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€11,3m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service vs LCC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Fonte: ENAC 2014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31%/69%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EBITADA margin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6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3" y="980728"/>
            <a:ext cx="8700718" cy="720080"/>
          </a:xfrm>
        </p:spPr>
        <p:txBody>
          <a:bodyPr/>
          <a:lstStyle/>
          <a:p>
            <a:r>
              <a:rPr lang="it-IT" sz="28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Aeroporti di Puglia – Bacino di utenza</a:t>
            </a:r>
            <a:endParaRPr lang="it-IT" sz="28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9" y="1819409"/>
            <a:ext cx="8616462" cy="427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igura a mano libera 5"/>
          <p:cNvSpPr/>
          <p:nvPr/>
        </p:nvSpPr>
        <p:spPr bwMode="auto">
          <a:xfrm>
            <a:off x="2843808" y="2060848"/>
            <a:ext cx="2719325" cy="3744416"/>
          </a:xfrm>
          <a:custGeom>
            <a:avLst/>
            <a:gdLst>
              <a:gd name="connsiteX0" fmla="*/ 140842 w 2648514"/>
              <a:gd name="connsiteY0" fmla="*/ 0 h 4045528"/>
              <a:gd name="connsiteX1" fmla="*/ 43860 w 2648514"/>
              <a:gd name="connsiteY1" fmla="*/ 1219200 h 4045528"/>
              <a:gd name="connsiteX2" fmla="*/ 764296 w 2648514"/>
              <a:gd name="connsiteY2" fmla="*/ 2244437 h 4045528"/>
              <a:gd name="connsiteX3" fmla="*/ 1831096 w 2648514"/>
              <a:gd name="connsiteY3" fmla="*/ 3255819 h 4045528"/>
              <a:gd name="connsiteX4" fmla="*/ 2648514 w 2648514"/>
              <a:gd name="connsiteY4" fmla="*/ 4045528 h 4045528"/>
              <a:gd name="connsiteX5" fmla="*/ 2648514 w 2648514"/>
              <a:gd name="connsiteY5" fmla="*/ 4045528 h 4045528"/>
              <a:gd name="connsiteX6" fmla="*/ 2634660 w 2648514"/>
              <a:gd name="connsiteY6" fmla="*/ 4045528 h 404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8514" h="4045528">
                <a:moveTo>
                  <a:pt x="140842" y="0"/>
                </a:moveTo>
                <a:cubicBezTo>
                  <a:pt x="40396" y="422563"/>
                  <a:pt x="-60049" y="845127"/>
                  <a:pt x="43860" y="1219200"/>
                </a:cubicBezTo>
                <a:cubicBezTo>
                  <a:pt x="147769" y="1593273"/>
                  <a:pt x="466423" y="1905001"/>
                  <a:pt x="764296" y="2244437"/>
                </a:cubicBezTo>
                <a:cubicBezTo>
                  <a:pt x="1062169" y="2583873"/>
                  <a:pt x="1517060" y="2955637"/>
                  <a:pt x="1831096" y="3255819"/>
                </a:cubicBezTo>
                <a:cubicBezTo>
                  <a:pt x="2145132" y="3556001"/>
                  <a:pt x="2648514" y="4045528"/>
                  <a:pt x="2648514" y="4045528"/>
                </a:cubicBezTo>
                <a:lnTo>
                  <a:pt x="2648514" y="4045528"/>
                </a:lnTo>
                <a:lnTo>
                  <a:pt x="2634660" y="4045528"/>
                </a:lnTo>
              </a:path>
            </a:pathLst>
          </a:custGeom>
          <a:noFill/>
          <a:ln w="381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algn="ctr" defTabSz="871538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300">
              <a:solidFill>
                <a:srgbClr val="1E0AA0"/>
              </a:solidFill>
              <a:latin typeface="Maiandra GD" pitchFamily="34" charset="0"/>
            </a:endParaRPr>
          </a:p>
        </p:txBody>
      </p:sp>
      <p:sp>
        <p:nvSpPr>
          <p:cNvPr id="7" name="Figura a mano libera 6"/>
          <p:cNvSpPr/>
          <p:nvPr/>
        </p:nvSpPr>
        <p:spPr bwMode="auto">
          <a:xfrm>
            <a:off x="1554603" y="1819409"/>
            <a:ext cx="4008530" cy="4201879"/>
          </a:xfrm>
          <a:custGeom>
            <a:avLst/>
            <a:gdLst>
              <a:gd name="connsiteX0" fmla="*/ 356883 w 3224774"/>
              <a:gd name="connsiteY0" fmla="*/ 0 h 5126182"/>
              <a:gd name="connsiteX1" fmla="*/ 10520 w 3224774"/>
              <a:gd name="connsiteY1" fmla="*/ 900546 h 5126182"/>
              <a:gd name="connsiteX2" fmla="*/ 93647 w 3224774"/>
              <a:gd name="connsiteY2" fmla="*/ 2022764 h 5126182"/>
              <a:gd name="connsiteX3" fmla="*/ 135210 w 3224774"/>
              <a:gd name="connsiteY3" fmla="*/ 2604655 h 5126182"/>
              <a:gd name="connsiteX4" fmla="*/ 827938 w 3224774"/>
              <a:gd name="connsiteY4" fmla="*/ 3532910 h 5126182"/>
              <a:gd name="connsiteX5" fmla="*/ 1423683 w 3224774"/>
              <a:gd name="connsiteY5" fmla="*/ 4170219 h 5126182"/>
              <a:gd name="connsiteX6" fmla="*/ 1977865 w 3224774"/>
              <a:gd name="connsiteY6" fmla="*/ 4613564 h 5126182"/>
              <a:gd name="connsiteX7" fmla="*/ 3224774 w 3224774"/>
              <a:gd name="connsiteY7" fmla="*/ 5126182 h 5126182"/>
              <a:gd name="connsiteX0" fmla="*/ 372027 w 3239918"/>
              <a:gd name="connsiteY0" fmla="*/ 0 h 5126182"/>
              <a:gd name="connsiteX1" fmla="*/ 25664 w 3239918"/>
              <a:gd name="connsiteY1" fmla="*/ 900546 h 5126182"/>
              <a:gd name="connsiteX2" fmla="*/ 39518 w 3239918"/>
              <a:gd name="connsiteY2" fmla="*/ 1995054 h 5126182"/>
              <a:gd name="connsiteX3" fmla="*/ 150354 w 3239918"/>
              <a:gd name="connsiteY3" fmla="*/ 2604655 h 5126182"/>
              <a:gd name="connsiteX4" fmla="*/ 843082 w 3239918"/>
              <a:gd name="connsiteY4" fmla="*/ 3532910 h 5126182"/>
              <a:gd name="connsiteX5" fmla="*/ 1438827 w 3239918"/>
              <a:gd name="connsiteY5" fmla="*/ 4170219 h 5126182"/>
              <a:gd name="connsiteX6" fmla="*/ 1993009 w 3239918"/>
              <a:gd name="connsiteY6" fmla="*/ 4613564 h 5126182"/>
              <a:gd name="connsiteX7" fmla="*/ 3239918 w 3239918"/>
              <a:gd name="connsiteY7" fmla="*/ 5126182 h 5126182"/>
              <a:gd name="connsiteX0" fmla="*/ 400956 w 3268847"/>
              <a:gd name="connsiteY0" fmla="*/ 0 h 5126182"/>
              <a:gd name="connsiteX1" fmla="*/ 54593 w 3268847"/>
              <a:gd name="connsiteY1" fmla="*/ 900546 h 5126182"/>
              <a:gd name="connsiteX2" fmla="*/ 13029 w 3268847"/>
              <a:gd name="connsiteY2" fmla="*/ 1995054 h 5126182"/>
              <a:gd name="connsiteX3" fmla="*/ 179283 w 3268847"/>
              <a:gd name="connsiteY3" fmla="*/ 2604655 h 5126182"/>
              <a:gd name="connsiteX4" fmla="*/ 872011 w 3268847"/>
              <a:gd name="connsiteY4" fmla="*/ 3532910 h 5126182"/>
              <a:gd name="connsiteX5" fmla="*/ 1467756 w 3268847"/>
              <a:gd name="connsiteY5" fmla="*/ 4170219 h 5126182"/>
              <a:gd name="connsiteX6" fmla="*/ 2021938 w 3268847"/>
              <a:gd name="connsiteY6" fmla="*/ 4613564 h 5126182"/>
              <a:gd name="connsiteX7" fmla="*/ 3268847 w 3268847"/>
              <a:gd name="connsiteY7" fmla="*/ 5126182 h 512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8847" h="5126182">
                <a:moveTo>
                  <a:pt x="400956" y="0"/>
                </a:moveTo>
                <a:cubicBezTo>
                  <a:pt x="249711" y="281709"/>
                  <a:pt x="119247" y="568037"/>
                  <a:pt x="54593" y="900546"/>
                </a:cubicBezTo>
                <a:cubicBezTo>
                  <a:pt x="-10061" y="1233055"/>
                  <a:pt x="-7753" y="1711036"/>
                  <a:pt x="13029" y="1995054"/>
                </a:cubicBezTo>
                <a:cubicBezTo>
                  <a:pt x="33811" y="2279072"/>
                  <a:pt x="36119" y="2348346"/>
                  <a:pt x="179283" y="2604655"/>
                </a:cubicBezTo>
                <a:cubicBezTo>
                  <a:pt x="322447" y="2860964"/>
                  <a:pt x="657266" y="3271983"/>
                  <a:pt x="872011" y="3532910"/>
                </a:cubicBezTo>
                <a:cubicBezTo>
                  <a:pt x="1086756" y="3793837"/>
                  <a:pt x="1276102" y="3990110"/>
                  <a:pt x="1467756" y="4170219"/>
                </a:cubicBezTo>
                <a:cubicBezTo>
                  <a:pt x="1659410" y="4350328"/>
                  <a:pt x="1721756" y="4454237"/>
                  <a:pt x="2021938" y="4613564"/>
                </a:cubicBezTo>
                <a:cubicBezTo>
                  <a:pt x="2322120" y="4772891"/>
                  <a:pt x="2795483" y="4949536"/>
                  <a:pt x="3268847" y="5126182"/>
                </a:cubicBezTo>
              </a:path>
            </a:pathLst>
          </a:custGeom>
          <a:noFill/>
          <a:ln w="19050" algn="ctr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algn="ctr" defTabSz="871538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300">
              <a:solidFill>
                <a:srgbClr val="1E0AA0"/>
              </a:solidFill>
              <a:latin typeface="Maiandra GD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133654" y="1952181"/>
            <a:ext cx="2946222" cy="9233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Il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bacino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di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utenza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degli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aeroporti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pugliesi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estende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oltre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confini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della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regione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507288" cy="792088"/>
          </a:xfrm>
        </p:spPr>
        <p:txBody>
          <a:bodyPr/>
          <a:lstStyle/>
          <a:p>
            <a:r>
              <a:rPr lang="it-IT" sz="2800" dirty="0">
                <a:solidFill>
                  <a:schemeClr val="accent3"/>
                </a:solidFill>
                <a:latin typeface="Calibri" panose="020F0502020204030204" pitchFamily="34" charset="0"/>
              </a:rPr>
              <a:t>Aeroporti di </a:t>
            </a:r>
            <a:r>
              <a:rPr lang="it-IT" sz="28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Puglia – Bacino di utenza</a:t>
            </a:r>
            <a:endParaRPr lang="it-IT" sz="28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9887" y="1844824"/>
            <a:ext cx="7776797" cy="4104456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Il </a:t>
            </a:r>
            <a:r>
              <a:rPr lang="en-US" sz="2000" dirty="0" err="1" smtClean="0">
                <a:solidFill>
                  <a:srgbClr val="002060"/>
                </a:solidFill>
              </a:rPr>
              <a:t>bacino</a:t>
            </a:r>
            <a:r>
              <a:rPr lang="en-US" sz="2000" dirty="0" smtClean="0">
                <a:solidFill>
                  <a:srgbClr val="002060"/>
                </a:solidFill>
              </a:rPr>
              <a:t> di </a:t>
            </a:r>
            <a:r>
              <a:rPr lang="en-US" sz="2000" dirty="0" err="1" smtClean="0">
                <a:solidFill>
                  <a:srgbClr val="002060"/>
                </a:solidFill>
              </a:rPr>
              <a:t>utenza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degli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aeroporti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pugliese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estende</a:t>
            </a:r>
            <a:r>
              <a:rPr lang="en-US" sz="2000" dirty="0" smtClean="0">
                <a:solidFill>
                  <a:srgbClr val="002060"/>
                </a:solidFill>
              </a:rPr>
              <a:t> al di </a:t>
            </a:r>
            <a:r>
              <a:rPr lang="en-US" sz="2000" dirty="0" err="1" smtClean="0">
                <a:solidFill>
                  <a:srgbClr val="002060"/>
                </a:solidFill>
              </a:rPr>
              <a:t>fuori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della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Regione</a:t>
            </a:r>
            <a:r>
              <a:rPr lang="en-US" sz="2000" dirty="0" smtClean="0">
                <a:solidFill>
                  <a:srgbClr val="002060"/>
                </a:solidFill>
              </a:rPr>
              <a:t> Puglia, </a:t>
            </a:r>
            <a:r>
              <a:rPr lang="en-US" sz="2000" dirty="0" err="1" smtClean="0">
                <a:solidFill>
                  <a:srgbClr val="002060"/>
                </a:solidFill>
              </a:rPr>
              <a:t>includendo</a:t>
            </a:r>
            <a:r>
              <a:rPr lang="en-US" sz="2000" dirty="0" smtClean="0">
                <a:solidFill>
                  <a:srgbClr val="002060"/>
                </a:solidFill>
              </a:rPr>
              <a:t> le </a:t>
            </a:r>
            <a:r>
              <a:rPr lang="en-US" sz="2000" dirty="0" err="1" smtClean="0">
                <a:solidFill>
                  <a:srgbClr val="002060"/>
                </a:solidFill>
              </a:rPr>
              <a:t>seguenti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aree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geografiche</a:t>
            </a:r>
            <a:r>
              <a:rPr lang="en-US" sz="2000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en-US" sz="2000" dirty="0" err="1" smtClean="0">
                <a:solidFill>
                  <a:srgbClr val="002060"/>
                </a:solidFill>
              </a:rPr>
              <a:t>Melfi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sede</a:t>
            </a:r>
            <a:r>
              <a:rPr lang="en-US" sz="2000" dirty="0" smtClean="0">
                <a:solidFill>
                  <a:srgbClr val="002060"/>
                </a:solidFill>
              </a:rPr>
              <a:t> di un </a:t>
            </a:r>
            <a:r>
              <a:rPr lang="en-US" sz="2000" dirty="0" err="1" smtClean="0">
                <a:solidFill>
                  <a:srgbClr val="002060"/>
                </a:solidFill>
              </a:rPr>
              <a:t>importante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fabbrica</a:t>
            </a:r>
            <a:r>
              <a:rPr lang="en-US" sz="2000" dirty="0" smtClean="0">
                <a:solidFill>
                  <a:srgbClr val="002060"/>
                </a:solidFill>
              </a:rPr>
              <a:t> Fiat-Chrysler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Matera, </a:t>
            </a:r>
            <a:r>
              <a:rPr lang="en-US" sz="2000" dirty="0" err="1" smtClean="0">
                <a:solidFill>
                  <a:srgbClr val="002060"/>
                </a:solidFill>
              </a:rPr>
              <a:t>sito</a:t>
            </a:r>
            <a:r>
              <a:rPr lang="en-US" sz="2000" dirty="0" smtClean="0">
                <a:solidFill>
                  <a:srgbClr val="002060"/>
                </a:solidFill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</a:rPr>
              <a:t>Unesco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luogo</a:t>
            </a:r>
            <a:r>
              <a:rPr lang="en-US" sz="2000" dirty="0" smtClean="0">
                <a:solidFill>
                  <a:srgbClr val="002060"/>
                </a:solidFill>
              </a:rPr>
              <a:t> molto </a:t>
            </a:r>
            <a:r>
              <a:rPr lang="en-US" sz="2000" dirty="0" err="1" smtClean="0">
                <a:solidFill>
                  <a:srgbClr val="002060"/>
                </a:solidFill>
              </a:rPr>
              <a:t>conosciuto</a:t>
            </a:r>
            <a:r>
              <a:rPr lang="en-US" sz="2000" dirty="0" smtClean="0">
                <a:solidFill>
                  <a:srgbClr val="002060"/>
                </a:solidFill>
              </a:rPr>
              <a:t> a </a:t>
            </a:r>
            <a:r>
              <a:rPr lang="en-US" sz="2000" dirty="0" err="1" smtClean="0">
                <a:solidFill>
                  <a:srgbClr val="002060"/>
                </a:solidFill>
              </a:rPr>
              <a:t>livello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mondiale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La costa </a:t>
            </a:r>
            <a:r>
              <a:rPr lang="en-US" sz="2000" dirty="0" err="1" smtClean="0">
                <a:solidFill>
                  <a:srgbClr val="002060"/>
                </a:solidFill>
              </a:rPr>
              <a:t>ionica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della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Regione</a:t>
            </a:r>
            <a:r>
              <a:rPr lang="en-US" sz="2000" dirty="0" smtClean="0">
                <a:solidFill>
                  <a:srgbClr val="002060"/>
                </a:solidFill>
              </a:rPr>
              <a:t> Basilicata con </a:t>
            </a:r>
            <a:r>
              <a:rPr lang="en-US" sz="2000" dirty="0" err="1" smtClean="0">
                <a:solidFill>
                  <a:srgbClr val="002060"/>
                </a:solidFill>
              </a:rPr>
              <a:t>spiagge</a:t>
            </a:r>
            <a:r>
              <a:rPr lang="en-US" sz="2000" dirty="0" smtClean="0">
                <a:solidFill>
                  <a:srgbClr val="002060"/>
                </a:solidFill>
              </a:rPr>
              <a:t> e </a:t>
            </a:r>
            <a:r>
              <a:rPr lang="en-US" sz="2000" dirty="0" err="1" smtClean="0">
                <a:solidFill>
                  <a:srgbClr val="002060"/>
                </a:solidFill>
              </a:rPr>
              <a:t>villaggi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turistici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it-IT" sz="2000" dirty="0">
                <a:solidFill>
                  <a:srgbClr val="002060"/>
                </a:solidFill>
              </a:rPr>
              <a:t>In alcuni casi, </a:t>
            </a:r>
            <a:r>
              <a:rPr lang="it-IT" sz="2000" dirty="0" smtClean="0">
                <a:solidFill>
                  <a:srgbClr val="002060"/>
                </a:solidFill>
              </a:rPr>
              <a:t>ad esempio le destinazioni </a:t>
            </a:r>
            <a:r>
              <a:rPr lang="it-IT" sz="2000" dirty="0">
                <a:solidFill>
                  <a:srgbClr val="002060"/>
                </a:solidFill>
              </a:rPr>
              <a:t>non </a:t>
            </a:r>
            <a:r>
              <a:rPr lang="it-IT" sz="2000" dirty="0" smtClean="0">
                <a:solidFill>
                  <a:srgbClr val="002060"/>
                </a:solidFill>
              </a:rPr>
              <a:t>servite dall'aeroporto </a:t>
            </a:r>
            <a:r>
              <a:rPr lang="it-IT" sz="2000" dirty="0">
                <a:solidFill>
                  <a:srgbClr val="002060"/>
                </a:solidFill>
              </a:rPr>
              <a:t>di Napoli, il bacino d'utenza può raggiungere importanti città di medie dimensioni come Termoli, Campobasso, Benevento, Avellino, </a:t>
            </a:r>
            <a:r>
              <a:rPr lang="it-IT" sz="2000" dirty="0" smtClean="0">
                <a:solidFill>
                  <a:srgbClr val="002060"/>
                </a:solidFill>
              </a:rPr>
              <a:t>Potenza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9001000" cy="792088"/>
          </a:xfrm>
        </p:spPr>
        <p:txBody>
          <a:bodyPr/>
          <a:lstStyle/>
          <a:p>
            <a:r>
              <a:rPr lang="it-IT" sz="28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Popolazione</a:t>
            </a:r>
            <a:endParaRPr lang="it-IT" sz="28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222714"/>
              </p:ext>
            </p:extLst>
          </p:nvPr>
        </p:nvGraphicFramePr>
        <p:xfrm>
          <a:off x="559777" y="1772816"/>
          <a:ext cx="7776797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01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8928992" cy="720080"/>
          </a:xfrm>
        </p:spPr>
        <p:txBody>
          <a:bodyPr/>
          <a:lstStyle/>
          <a:p>
            <a:r>
              <a:rPr lang="it-IT" sz="28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Prodotto interno lordo</a:t>
            </a:r>
            <a:endParaRPr lang="it-IT" sz="28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448722"/>
              </p:ext>
            </p:extLst>
          </p:nvPr>
        </p:nvGraphicFramePr>
        <p:xfrm>
          <a:off x="559777" y="1844824"/>
          <a:ext cx="804467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16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97" y="980728"/>
            <a:ext cx="8993404" cy="648072"/>
          </a:xfrm>
        </p:spPr>
        <p:txBody>
          <a:bodyPr/>
          <a:lstStyle/>
          <a:p>
            <a:r>
              <a:rPr lang="it-IT" sz="28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Lavoratori</a:t>
            </a:r>
            <a:endParaRPr lang="it-IT" sz="28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43232"/>
              </p:ext>
            </p:extLst>
          </p:nvPr>
        </p:nvGraphicFramePr>
        <p:xfrm>
          <a:off x="179512" y="1700808"/>
          <a:ext cx="884938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e 2"/>
          <p:cNvSpPr/>
          <p:nvPr/>
        </p:nvSpPr>
        <p:spPr bwMode="auto">
          <a:xfrm>
            <a:off x="6637393" y="2105892"/>
            <a:ext cx="2391508" cy="983673"/>
          </a:xfrm>
          <a:prstGeom prst="ellipse">
            <a:avLst/>
          </a:prstGeom>
          <a:solidFill>
            <a:srgbClr val="00B050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lIns="44605" tIns="44605" rIns="44605" bIns="44605" rtlCol="0" anchor="ctr"/>
          <a:lstStyle/>
          <a:p>
            <a:pPr algn="ctr" defTabSz="871538"/>
            <a:r>
              <a:rPr lang="en-US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Agricoltura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8%</a:t>
            </a:r>
          </a:p>
        </p:txBody>
      </p:sp>
      <p:sp>
        <p:nvSpPr>
          <p:cNvPr id="8" name="Ovale 7"/>
          <p:cNvSpPr/>
          <p:nvPr/>
        </p:nvSpPr>
        <p:spPr bwMode="auto">
          <a:xfrm>
            <a:off x="6637388" y="3269707"/>
            <a:ext cx="2506612" cy="983673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lIns="44605" tIns="44605" rIns="44605" bIns="44605" rtlCol="0" anchor="ctr"/>
          <a:lstStyle/>
          <a:p>
            <a:pPr algn="ctr" defTabSz="871538"/>
            <a:r>
              <a:rPr lang="en-US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Produzione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27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9" name="Ovale 8"/>
          <p:cNvSpPr/>
          <p:nvPr/>
        </p:nvSpPr>
        <p:spPr bwMode="auto">
          <a:xfrm>
            <a:off x="6637384" y="4433522"/>
            <a:ext cx="2391508" cy="98367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lIns="44605" tIns="44605" rIns="44605" bIns="44605" rtlCol="0" anchor="ctr"/>
          <a:lstStyle/>
          <a:p>
            <a:pPr algn="ctr" defTabSz="871538"/>
            <a:r>
              <a:rPr lang="en-US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Servizi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65%</a:t>
            </a:r>
          </a:p>
        </p:txBody>
      </p:sp>
    </p:spTree>
    <p:extLst>
      <p:ext uri="{BB962C8B-B14F-4D97-AF65-F5344CB8AC3E}">
        <p14:creationId xmlns:p14="http://schemas.microsoft.com/office/powerpoint/2010/main" val="32787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plate DP LogoJ 8">
    <a:dk1>
      <a:srgbClr val="000000"/>
    </a:dk1>
    <a:lt1>
      <a:srgbClr val="B2B2B2"/>
    </a:lt1>
    <a:dk2>
      <a:srgbClr val="FFFFFF"/>
    </a:dk2>
    <a:lt2>
      <a:srgbClr val="000000"/>
    </a:lt2>
    <a:accent1>
      <a:srgbClr val="99CCFF"/>
    </a:accent1>
    <a:accent2>
      <a:srgbClr val="FFE433"/>
    </a:accent2>
    <a:accent3>
      <a:srgbClr val="D5D5D5"/>
    </a:accent3>
    <a:accent4>
      <a:srgbClr val="000000"/>
    </a:accent4>
    <a:accent5>
      <a:srgbClr val="CAE2FF"/>
    </a:accent5>
    <a:accent6>
      <a:srgbClr val="E7CF2D"/>
    </a:accent6>
    <a:hlink>
      <a:srgbClr val="000000"/>
    </a:hlink>
    <a:folHlink>
      <a:srgbClr val="CC0000"/>
    </a:folHlink>
  </a:clrScheme>
  <a:fontScheme name="Template DP LogoJ">
    <a:majorFont>
      <a:latin typeface="Maiandra GD"/>
      <a:ea typeface=""/>
      <a:cs typeface=""/>
    </a:majorFont>
    <a:minorFont>
      <a:latin typeface="Maiandra G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888</Words>
  <Application>Microsoft Office PowerPoint</Application>
  <PresentationFormat>Presentazione su schermo (4:3)</PresentationFormat>
  <Paragraphs>154</Paragraphs>
  <Slides>13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Struttura predefinita</vt:lpstr>
      <vt:lpstr>Tema di Office</vt:lpstr>
      <vt:lpstr>Presentazione standard di PowerPoint</vt:lpstr>
      <vt:lpstr>Aeroporti di Puglia – Posizione </vt:lpstr>
      <vt:lpstr>Il sistema aeroportuale pugliese</vt:lpstr>
      <vt:lpstr>Presentazione standard di PowerPoint</vt:lpstr>
      <vt:lpstr>Aeroporti di Puglia – Bacino di utenza</vt:lpstr>
      <vt:lpstr>Aeroporti di Puglia – Bacino di utenza</vt:lpstr>
      <vt:lpstr>Popolazione</vt:lpstr>
      <vt:lpstr>Prodotto interno lordo</vt:lpstr>
      <vt:lpstr>Lavoratori</vt:lpstr>
      <vt:lpstr>Aziende</vt:lpstr>
      <vt:lpstr>Residenti stranieri in Puglia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Mario Pertile</dc:creator>
  <cp:lastModifiedBy>Mario Pertile</cp:lastModifiedBy>
  <cp:revision>11</cp:revision>
  <dcterms:created xsi:type="dcterms:W3CDTF">2016-01-18T11:01:07Z</dcterms:created>
  <dcterms:modified xsi:type="dcterms:W3CDTF">2016-12-28T22:26:55Z</dcterms:modified>
</cp:coreProperties>
</file>